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57" r:id="rId3"/>
    <p:sldId id="258" r:id="rId4"/>
    <p:sldId id="261" r:id="rId5"/>
    <p:sldId id="256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36E0D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92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AC0AD-A2D2-4471-B271-322E979932FE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AF9D3-B706-45F5-AF1C-0739BE010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3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AF9D3-B706-45F5-AF1C-0739BE01001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911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6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63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41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2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82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15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70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42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51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93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94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53B9-3AAD-4CA9-A5A6-2E85EA110CF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19.01.2019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3834E-0A56-412D-ACCF-D04586BC118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6787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38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openxmlformats.org/officeDocument/2006/relationships/image" Target="../media/image41.pn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0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2.jpe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openxmlformats.org/officeDocument/2006/relationships/image" Target="../media/image45.pn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4.jpe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6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microsoft.com/office/2007/relationships/hdphoto" Target="../media/hdphoto23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7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microsoft.com/office/2007/relationships/hdphoto" Target="../media/hdphoto24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8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9.jpe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50.jpe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5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51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3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microsoft.com/office/2007/relationships/hdphoto" Target="../media/hdphoto25.wdp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54.jpe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56.jpe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openxmlformats.org/officeDocument/2006/relationships/image" Target="../media/image29.pn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57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microsoft.com/office/2007/relationships/hdphoto" Target="../media/hdphoto26.wdp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59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61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62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9.wdp"/><Relationship Id="rId18" Type="http://schemas.openxmlformats.org/officeDocument/2006/relationships/image" Target="../media/image6.png"/><Relationship Id="rId3" Type="http://schemas.openxmlformats.org/officeDocument/2006/relationships/image" Target="../media/image9.png"/><Relationship Id="rId21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image" Target="../media/image14.png"/><Relationship Id="rId17" Type="http://schemas.microsoft.com/office/2007/relationships/hdphoto" Target="../media/hdphoto2.wdp"/><Relationship Id="rId2" Type="http://schemas.openxmlformats.org/officeDocument/2006/relationships/image" Target="../media/image4.jpg"/><Relationship Id="rId16" Type="http://schemas.openxmlformats.org/officeDocument/2006/relationships/image" Target="../media/image5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5" Type="http://schemas.microsoft.com/office/2007/relationships/hdphoto" Target="../media/hdphoto10.wdp"/><Relationship Id="rId23" Type="http://schemas.microsoft.com/office/2007/relationships/hdphoto" Target="../media/hdphoto11.wdp"/><Relationship Id="rId10" Type="http://schemas.openxmlformats.org/officeDocument/2006/relationships/image" Target="../media/image13.png"/><Relationship Id="rId19" Type="http://schemas.microsoft.com/office/2007/relationships/hdphoto" Target="../media/hdphoto3.wdp"/><Relationship Id="rId4" Type="http://schemas.openxmlformats.org/officeDocument/2006/relationships/image" Target="../media/image10.png"/><Relationship Id="rId9" Type="http://schemas.microsoft.com/office/2007/relationships/hdphoto" Target="../media/hdphoto7.wdp"/><Relationship Id="rId14" Type="http://schemas.openxmlformats.org/officeDocument/2006/relationships/image" Target="../media/image15.png"/><Relationship Id="rId22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1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43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openxmlformats.org/officeDocument/2006/relationships/image" Target="../media/image65.pn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29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microsoft.com/office/2007/relationships/hdphoto" Target="../media/hdphoto27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66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67.jpe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microsoft.com/office/2007/relationships/hdphoto" Target="../media/hdphoto3.wdp"/><Relationship Id="rId26" Type="http://schemas.microsoft.com/office/2007/relationships/hdphoto" Target="../media/hdphoto13.wdp"/><Relationship Id="rId39" Type="http://schemas.openxmlformats.org/officeDocument/2006/relationships/slide" Target="slide22.xml"/><Relationship Id="rId21" Type="http://schemas.openxmlformats.org/officeDocument/2006/relationships/slide" Target="slide8.xml"/><Relationship Id="rId34" Type="http://schemas.openxmlformats.org/officeDocument/2006/relationships/image" Target="../media/image22.png"/><Relationship Id="rId42" Type="http://schemas.openxmlformats.org/officeDocument/2006/relationships/slide" Target="slide25.xml"/><Relationship Id="rId47" Type="http://schemas.openxmlformats.org/officeDocument/2006/relationships/slide" Target="slide15.xml"/><Relationship Id="rId50" Type="http://schemas.openxmlformats.org/officeDocument/2006/relationships/slide" Target="slide31.xml"/><Relationship Id="rId55" Type="http://schemas.microsoft.com/office/2007/relationships/hdphoto" Target="../media/hdphoto18.wdp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6" Type="http://schemas.microsoft.com/office/2007/relationships/hdphoto" Target="../media/hdphoto12.wdp"/><Relationship Id="rId20" Type="http://schemas.microsoft.com/office/2007/relationships/hdphoto" Target="../media/hdphoto4.wdp"/><Relationship Id="rId29" Type="http://schemas.openxmlformats.org/officeDocument/2006/relationships/image" Target="../media/image20.png"/><Relationship Id="rId41" Type="http://schemas.openxmlformats.org/officeDocument/2006/relationships/slide" Target="slide26.xml"/><Relationship Id="rId54" Type="http://schemas.openxmlformats.org/officeDocument/2006/relationships/image" Target="../media/image24.png"/><Relationship Id="rId62" Type="http://schemas.openxmlformats.org/officeDocument/2006/relationships/image" Target="../media/image25.png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11" Type="http://schemas.openxmlformats.org/officeDocument/2006/relationships/image" Target="../media/image10.png"/><Relationship Id="rId24" Type="http://schemas.openxmlformats.org/officeDocument/2006/relationships/slide" Target="slide12.xml"/><Relationship Id="rId32" Type="http://schemas.microsoft.com/office/2007/relationships/hdphoto" Target="../media/hdphoto15.wdp"/><Relationship Id="rId37" Type="http://schemas.openxmlformats.org/officeDocument/2006/relationships/slide" Target="slide18.xml"/><Relationship Id="rId40" Type="http://schemas.openxmlformats.org/officeDocument/2006/relationships/slide" Target="slide23.xml"/><Relationship Id="rId45" Type="http://schemas.openxmlformats.org/officeDocument/2006/relationships/image" Target="../media/image23.png"/><Relationship Id="rId53" Type="http://schemas.openxmlformats.org/officeDocument/2006/relationships/slide" Target="slide34.xml"/><Relationship Id="rId58" Type="http://schemas.openxmlformats.org/officeDocument/2006/relationships/slide" Target="slide24.xml"/><Relationship Id="rId5" Type="http://schemas.openxmlformats.org/officeDocument/2006/relationships/image" Target="../media/image4.jpg"/><Relationship Id="rId15" Type="http://schemas.openxmlformats.org/officeDocument/2006/relationships/image" Target="../media/image18.png"/><Relationship Id="rId23" Type="http://schemas.openxmlformats.org/officeDocument/2006/relationships/slide" Target="slide11.xml"/><Relationship Id="rId28" Type="http://schemas.openxmlformats.org/officeDocument/2006/relationships/slide" Target="slide14.xml"/><Relationship Id="rId36" Type="http://schemas.openxmlformats.org/officeDocument/2006/relationships/slide" Target="slide17.xml"/><Relationship Id="rId49" Type="http://schemas.openxmlformats.org/officeDocument/2006/relationships/slide" Target="slide30.xml"/><Relationship Id="rId57" Type="http://schemas.openxmlformats.org/officeDocument/2006/relationships/slide" Target="slide19.xml"/><Relationship Id="rId61" Type="http://schemas.openxmlformats.org/officeDocument/2006/relationships/slide" Target="slide21.xml"/><Relationship Id="rId10" Type="http://schemas.openxmlformats.org/officeDocument/2006/relationships/image" Target="../media/image9.png"/><Relationship Id="rId19" Type="http://schemas.openxmlformats.org/officeDocument/2006/relationships/image" Target="../media/image7.png"/><Relationship Id="rId31" Type="http://schemas.openxmlformats.org/officeDocument/2006/relationships/image" Target="../media/image21.png"/><Relationship Id="rId44" Type="http://schemas.openxmlformats.org/officeDocument/2006/relationships/slide" Target="slide7.xml"/><Relationship Id="rId52" Type="http://schemas.openxmlformats.org/officeDocument/2006/relationships/slide" Target="slide33.xml"/><Relationship Id="rId60" Type="http://schemas.openxmlformats.org/officeDocument/2006/relationships/slide" Target="slide6.xml"/><Relationship Id="rId4" Type="http://schemas.openxmlformats.org/officeDocument/2006/relationships/notesSlide" Target="../notesSlides/notesSlide1.xml"/><Relationship Id="rId9" Type="http://schemas.openxmlformats.org/officeDocument/2006/relationships/slide" Target="slide5.xml"/><Relationship Id="rId14" Type="http://schemas.microsoft.com/office/2007/relationships/hdphoto" Target="../media/hdphoto6.wdp"/><Relationship Id="rId22" Type="http://schemas.openxmlformats.org/officeDocument/2006/relationships/slide" Target="slide9.xml"/><Relationship Id="rId27" Type="http://schemas.openxmlformats.org/officeDocument/2006/relationships/slide" Target="slide13.xml"/><Relationship Id="rId30" Type="http://schemas.microsoft.com/office/2007/relationships/hdphoto" Target="../media/hdphoto14.wdp"/><Relationship Id="rId35" Type="http://schemas.microsoft.com/office/2007/relationships/hdphoto" Target="../media/hdphoto16.wdp"/><Relationship Id="rId43" Type="http://schemas.openxmlformats.org/officeDocument/2006/relationships/slide" Target="slide27.xml"/><Relationship Id="rId48" Type="http://schemas.openxmlformats.org/officeDocument/2006/relationships/slide" Target="slide29.xml"/><Relationship Id="rId56" Type="http://schemas.openxmlformats.org/officeDocument/2006/relationships/slide" Target="slide28.xml"/><Relationship Id="rId8" Type="http://schemas.microsoft.com/office/2007/relationships/hdphoto" Target="../media/hdphoto2.wdp"/><Relationship Id="rId51" Type="http://schemas.openxmlformats.org/officeDocument/2006/relationships/slide" Target="slide32.xml"/><Relationship Id="rId3" Type="http://schemas.openxmlformats.org/officeDocument/2006/relationships/slideLayout" Target="../slideLayouts/slideLayout1.xml"/><Relationship Id="rId12" Type="http://schemas.microsoft.com/office/2007/relationships/hdphoto" Target="../media/hdphoto5.wdp"/><Relationship Id="rId17" Type="http://schemas.openxmlformats.org/officeDocument/2006/relationships/image" Target="../media/image6.png"/><Relationship Id="rId25" Type="http://schemas.openxmlformats.org/officeDocument/2006/relationships/image" Target="../media/image19.png"/><Relationship Id="rId33" Type="http://schemas.openxmlformats.org/officeDocument/2006/relationships/slide" Target="slide16.xml"/><Relationship Id="rId38" Type="http://schemas.openxmlformats.org/officeDocument/2006/relationships/slide" Target="slide20.xml"/><Relationship Id="rId46" Type="http://schemas.microsoft.com/office/2007/relationships/hdphoto" Target="../media/hdphoto17.wdp"/><Relationship Id="rId59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6.png"/><Relationship Id="rId18" Type="http://schemas.openxmlformats.org/officeDocument/2006/relationships/image" Target="../media/image10.png"/><Relationship Id="rId3" Type="http://schemas.openxmlformats.org/officeDocument/2006/relationships/audio" Target="../media/audio2.wav"/><Relationship Id="rId21" Type="http://schemas.microsoft.com/office/2007/relationships/hdphoto" Target="../media/hdphoto19.wdp"/><Relationship Id="rId7" Type="http://schemas.openxmlformats.org/officeDocument/2006/relationships/image" Target="../media/image6.png"/><Relationship Id="rId12" Type="http://schemas.microsoft.com/office/2007/relationships/hdphoto" Target="../media/hdphoto11.wdp"/><Relationship Id="rId17" Type="http://schemas.openxmlformats.org/officeDocument/2006/relationships/image" Target="../media/image9.png"/><Relationship Id="rId2" Type="http://schemas.openxmlformats.org/officeDocument/2006/relationships/audio" Target="../media/audio1.wav"/><Relationship Id="rId16" Type="http://schemas.microsoft.com/office/2007/relationships/hdphoto" Target="../media/hdphoto6.wdp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5" Type="http://schemas.openxmlformats.org/officeDocument/2006/relationships/image" Target="../media/image11.png"/><Relationship Id="rId10" Type="http://schemas.microsoft.com/office/2007/relationships/hdphoto" Target="../media/hdphoto4.wdp"/><Relationship Id="rId19" Type="http://schemas.microsoft.com/office/2007/relationships/hdphoto" Target="../media/hdphoto5.wdp"/><Relationship Id="rId4" Type="http://schemas.openxmlformats.org/officeDocument/2006/relationships/image" Target="../media/image4.jpg"/><Relationship Id="rId9" Type="http://schemas.openxmlformats.org/officeDocument/2006/relationships/image" Target="../media/image7.png"/><Relationship Id="rId14" Type="http://schemas.openxmlformats.org/officeDocument/2006/relationships/slide" Target="slide4.xml"/><Relationship Id="rId22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microsoft.com/office/2007/relationships/hdphoto" Target="../media/hdphoto20.wdp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29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Relationship Id="rId22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openxmlformats.org/officeDocument/2006/relationships/image" Target="../media/image34.jpe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microsoft.com/office/2007/relationships/hdphoto" Target="../media/hdphoto21.wdp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29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slide" Target="slide4.xml"/><Relationship Id="rId18" Type="http://schemas.microsoft.com/office/2007/relationships/hdphoto" Target="../media/hdphoto5.wdp"/><Relationship Id="rId3" Type="http://schemas.openxmlformats.org/officeDocument/2006/relationships/image" Target="../media/image4.jpg"/><Relationship Id="rId21" Type="http://schemas.openxmlformats.org/officeDocument/2006/relationships/image" Target="../media/image32.png"/><Relationship Id="rId7" Type="http://schemas.microsoft.com/office/2007/relationships/hdphoto" Target="../media/hdphoto3.wdp"/><Relationship Id="rId12" Type="http://schemas.openxmlformats.org/officeDocument/2006/relationships/image" Target="../media/image26.png"/><Relationship Id="rId17" Type="http://schemas.openxmlformats.org/officeDocument/2006/relationships/image" Target="../media/image10.png"/><Relationship Id="rId2" Type="http://schemas.openxmlformats.org/officeDocument/2006/relationships/audio" Target="../media/audio3.wav"/><Relationship Id="rId16" Type="http://schemas.openxmlformats.org/officeDocument/2006/relationships/image" Target="../media/image9.png"/><Relationship Id="rId20" Type="http://schemas.microsoft.com/office/2007/relationships/hdphoto" Target="../media/hdphoto22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11.wdp"/><Relationship Id="rId5" Type="http://schemas.microsoft.com/office/2007/relationships/hdphoto" Target="../media/hdphoto2.wdp"/><Relationship Id="rId15" Type="http://schemas.microsoft.com/office/2007/relationships/hdphoto" Target="../media/hdphoto6.wdp"/><Relationship Id="rId10" Type="http://schemas.openxmlformats.org/officeDocument/2006/relationships/image" Target="../media/image16.png"/><Relationship Id="rId19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1.png"/><Relationship Id="rId22" Type="http://schemas.openxmlformats.org/officeDocument/2006/relationships/image" Target="../media/image3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22914" y="274050"/>
            <a:ext cx="7528343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6600">
                  <a:solidFill>
                    <a:srgbClr val="629DD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629DD1"/>
                  </a:outerShdw>
                </a:effectLst>
              </a:rPr>
              <a:t>Приключения</a:t>
            </a:r>
          </a:p>
          <a:p>
            <a:pPr algn="ctr"/>
            <a:r>
              <a:rPr lang="ru-RU" sz="6600" b="1" dirty="0" smtClean="0">
                <a:ln w="6600">
                  <a:solidFill>
                    <a:srgbClr val="629DD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629DD1"/>
                  </a:outerShdw>
                </a:effectLst>
              </a:rPr>
              <a:t>В</a:t>
            </a:r>
          </a:p>
          <a:p>
            <a:pPr algn="ctr"/>
            <a:r>
              <a:rPr lang="ru-RU" sz="6600" b="1" dirty="0" smtClean="0">
                <a:ln w="6600">
                  <a:solidFill>
                    <a:srgbClr val="629DD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629DD1"/>
                  </a:outerShdw>
                </a:effectLst>
              </a:rPr>
              <a:t>Интернет-Галактике</a:t>
            </a:r>
          </a:p>
        </p:txBody>
      </p:sp>
      <p:pic>
        <p:nvPicPr>
          <p:cNvPr id="1030" name="Picture 6" descr="https://thumbs.dreamstime.com/b/car%C3%A1cter-del-ordenador-con-antivirus-de-la-espada-41185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333" l="0" r="100000">
                        <a14:foregroundMark x1="8250" y1="6667" x2="9500" y2="21806"/>
                        <a14:foregroundMark x1="5625" y1="21111" x2="13875" y2="18750"/>
                        <a14:foregroundMark x1="4000" y1="20417" x2="14375" y2="37500"/>
                        <a14:foregroundMark x1="22500" y1="25694" x2="20250" y2="60556"/>
                        <a14:foregroundMark x1="50000" y1="84444" x2="50000" y2="89583"/>
                        <a14:foregroundMark x1="32500" y1="90556" x2="63750" y2="90556"/>
                        <a14:foregroundMark x1="49250" y1="93611" x2="58250" y2="926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573016"/>
            <a:ext cx="2469191" cy="222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oi45.tinypic.com/5oxll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3707884" cy="218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19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38653" y="30151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6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Как </a:t>
            </a:r>
            <a:r>
              <a:rPr lang="ru-RU" sz="2400" b="1" dirty="0">
                <a:solidFill>
                  <a:sysClr val="windowText" lastClr="000000"/>
                </a:solidFill>
              </a:rPr>
              <a:t>часто надо делать перерывы при интенсивной работе за компьютером? 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20280"/>
            <a:ext cx="5184576" cy="36933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Каждый час</a:t>
            </a:r>
            <a:endParaRPr lang="ru-RU" b="1" dirty="0"/>
          </a:p>
        </p:txBody>
      </p:sp>
      <p:pic>
        <p:nvPicPr>
          <p:cNvPr id="9220" name="Picture 4" descr="https://cdn.pixabay.com/photo/2017/11/10/13/32/clock-2936333__340.pn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8" t="16081" r="24352" b="14827"/>
          <a:stretch/>
        </p:blipFill>
        <p:spPr bwMode="auto">
          <a:xfrm>
            <a:off x="4837362" y="2055555"/>
            <a:ext cx="2326925" cy="223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9222" name="Picture 6" descr="https://fc.vseosvita.ua/001h3z-7b5e/028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066" y="2179661"/>
            <a:ext cx="2013886" cy="240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55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38653" y="30151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7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Ситуация</a:t>
            </a:r>
            <a:r>
              <a:rPr lang="ru-RU" sz="2400" b="1" dirty="0">
                <a:solidFill>
                  <a:sysClr val="windowText" lastClr="000000"/>
                </a:solidFill>
              </a:rPr>
              <a:t>:</a:t>
            </a:r>
          </a:p>
          <a:p>
            <a:pPr algn="just"/>
            <a:r>
              <a:rPr lang="ru-RU" sz="2400" b="1" dirty="0">
                <a:solidFill>
                  <a:sysClr val="windowText" lastClr="000000"/>
                </a:solidFill>
              </a:rPr>
              <a:t>- Мы с друзьями здорово отдохнули на море! Сейчас все фотки выложу в Интернет!</a:t>
            </a:r>
          </a:p>
          <a:p>
            <a:pPr algn="just"/>
            <a:r>
              <a:rPr lang="ru-RU" sz="2400" b="1" dirty="0">
                <a:solidFill>
                  <a:sysClr val="windowText" lastClr="000000"/>
                </a:solidFill>
              </a:rPr>
              <a:t>Верно ли поступает мальчик? 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20280"/>
            <a:ext cx="5184576" cy="1200329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Е</a:t>
            </a:r>
            <a:r>
              <a:rPr lang="ru-RU" b="1" dirty="0" smtClean="0"/>
              <a:t>сли </a:t>
            </a:r>
            <a:r>
              <a:rPr lang="ru-RU" b="1" dirty="0"/>
              <a:t>вы публикуете фото или видео в интернете — каждый может посмотреть их. Не публикуйте фотографии, на которых изображены другие люди. Делайте это только с их согласия.</a:t>
            </a:r>
          </a:p>
        </p:txBody>
      </p:sp>
      <p:pic>
        <p:nvPicPr>
          <p:cNvPr id="10244" name="Picture 4" descr="http://cliparts.co/cliparts/qTB/ABA/qTBABAbzc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99" y="3209224"/>
            <a:ext cx="1793131" cy="153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23" name="Picture 4" descr="C:\Users\Саглай\Desktop\9b3ef2402ead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801689" y="3322948"/>
            <a:ext cx="2078325" cy="1767111"/>
          </a:xfrm>
          <a:prstGeom prst="rect">
            <a:avLst/>
          </a:prstGeom>
          <a:noFill/>
        </p:spPr>
      </p:pic>
      <p:pic>
        <p:nvPicPr>
          <p:cNvPr id="19" name="Picture 2" descr="C:\Users\Саглай\Desktop\Новая папка\Minion-Shy-icon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979711" y="3207644"/>
            <a:ext cx="12192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322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38653" y="30151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8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Почему </a:t>
            </a:r>
            <a:r>
              <a:rPr lang="ru-RU" sz="2400" b="1" dirty="0">
                <a:solidFill>
                  <a:sysClr val="windowText" lastClr="000000"/>
                </a:solidFill>
              </a:rPr>
              <a:t>компьютерный вирус так называется?  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20280"/>
            <a:ext cx="5184576" cy="92333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Потому </a:t>
            </a:r>
            <a:r>
              <a:rPr lang="ru-RU" b="1" dirty="0"/>
              <a:t>что он может распространяться и заражать другие компьютеры сети, как болезнь у человека может заражать других </a:t>
            </a:r>
            <a:r>
              <a:rPr lang="ru-RU" b="1" dirty="0" smtClean="0"/>
              <a:t>людей.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11266" name="Picture 2" descr="https://www.svs-5.ru/wp-content/uploads/2014/09/4500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622" y="2228590"/>
            <a:ext cx="2858402" cy="233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www.clipartbest.com/cliparts/Kcn/XRe/KcnXRe8Bi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616" y="2301228"/>
            <a:ext cx="1703836" cy="170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34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38653" y="30151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9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Вы </a:t>
            </a:r>
            <a:r>
              <a:rPr lang="ru-RU" sz="2400" b="1" dirty="0">
                <a:solidFill>
                  <a:sysClr val="windowText" lastClr="000000"/>
                </a:solidFill>
              </a:rPr>
              <a:t>вместе с родителями отправляетесь в отпуск. Можно ли об этом рассказать в Интернете? Почему? 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20280"/>
            <a:ext cx="5184576" cy="92333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Нельзя </a:t>
            </a:r>
            <a:r>
              <a:rPr lang="ru-RU" b="1" dirty="0"/>
              <a:t>выкладывать информацию об отъезде в сеть, иначе преступники могут во время вашего отсутствия забраться в вашу квартиру.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12290" name="Picture 2" descr="http://dniotpuska.ru/fotki/image-2576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017" y="2595252"/>
            <a:ext cx="2210300" cy="200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Саглай\Desktop\9b3ef2402ead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061936" y="2471769"/>
            <a:ext cx="2078325" cy="1767111"/>
          </a:xfrm>
          <a:prstGeom prst="rect">
            <a:avLst/>
          </a:prstGeom>
          <a:noFill/>
        </p:spPr>
      </p:pic>
      <p:pic>
        <p:nvPicPr>
          <p:cNvPr id="23" name="Picture 2" descr="C:\Users\Саглай\Desktop\Новая папка\Minion-Amazed-icon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962399" y="3596904"/>
            <a:ext cx="12192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504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3" y="33694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10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27684" y="1265749"/>
            <a:ext cx="56886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Прочитайте </a:t>
            </a:r>
            <a:r>
              <a:rPr lang="ru-RU" sz="2400" b="1" dirty="0">
                <a:solidFill>
                  <a:sysClr val="windowText" lastClr="000000"/>
                </a:solidFill>
              </a:rPr>
              <a:t>и объясните правило безопасного поведения в сети Интернет. Для этого используйте таблицу с словами, двигайтесь от выделенного слова по указанному алгоритму.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34710" y="5281436"/>
            <a:ext cx="5904655" cy="1200329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Если </a:t>
            </a:r>
            <a:r>
              <a:rPr lang="ru-RU" b="1" dirty="0"/>
              <a:t>нужно вам придумать к личной записи пароли, </a:t>
            </a:r>
            <a:endParaRPr lang="ru-RU" b="1" dirty="0" smtClean="0"/>
          </a:p>
          <a:p>
            <a:pPr algn="ctr"/>
            <a:r>
              <a:rPr lang="ru-RU" b="1" dirty="0"/>
              <a:t>Н</a:t>
            </a:r>
            <a:r>
              <a:rPr lang="ru-RU" b="1" dirty="0" smtClean="0"/>
              <a:t>е </a:t>
            </a:r>
            <a:r>
              <a:rPr lang="ru-RU" b="1" dirty="0"/>
              <a:t>ленитесь, нажимая, три нуля и нуль еще. </a:t>
            </a:r>
            <a:endParaRPr lang="ru-RU" b="1" dirty="0" smtClean="0"/>
          </a:p>
          <a:p>
            <a:pPr algn="ctr"/>
            <a:r>
              <a:rPr lang="ru-RU" b="1" dirty="0" smtClean="0"/>
              <a:t>Напишите </a:t>
            </a:r>
            <a:r>
              <a:rPr lang="ru-RU" b="1" dirty="0"/>
              <a:t>там такое, чтобы взломщики рыдали, </a:t>
            </a:r>
            <a:endParaRPr lang="ru-RU" b="1" dirty="0" smtClean="0"/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отому </a:t>
            </a:r>
            <a:r>
              <a:rPr lang="ru-RU" b="1" dirty="0"/>
              <a:t>что непонятно, </a:t>
            </a:r>
            <a:r>
              <a:rPr lang="ru-RU" b="1" dirty="0" smtClean="0"/>
              <a:t>как </a:t>
            </a:r>
            <a:r>
              <a:rPr lang="ru-RU" b="1" dirty="0"/>
              <a:t>вот это </a:t>
            </a:r>
            <a:r>
              <a:rPr lang="ru-RU" b="1" dirty="0" smtClean="0"/>
              <a:t>угадать.</a:t>
            </a:r>
            <a:endParaRPr lang="ru-RU" b="1" dirty="0"/>
          </a:p>
        </p:txBody>
      </p:sp>
      <p:pic>
        <p:nvPicPr>
          <p:cNvPr id="24" name="Рисунок 23"/>
          <p:cNvPicPr/>
          <p:nvPr/>
        </p:nvPicPr>
        <p:blipFill rotWithShape="1">
          <a:blip r:embed="rId19"/>
          <a:srcRect l="2868" t="26752" r="34712" b="33423"/>
          <a:stretch/>
        </p:blipFill>
        <p:spPr bwMode="auto">
          <a:xfrm>
            <a:off x="1727684" y="3145520"/>
            <a:ext cx="5718708" cy="18533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4744" y="5440702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33795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11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27684" y="1265749"/>
            <a:ext cx="568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Расшифруйте </a:t>
            </a:r>
            <a:r>
              <a:rPr lang="ru-RU" sz="2400" b="1" dirty="0">
                <a:solidFill>
                  <a:sysClr val="windowText" lastClr="000000"/>
                </a:solidFill>
              </a:rPr>
              <a:t>и объясните пословицу: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86763"/>
            <a:ext cx="5184576" cy="36933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Компьютер </a:t>
            </a:r>
            <a:r>
              <a:rPr lang="ru-RU" b="1" dirty="0"/>
              <a:t>решает, а человек </a:t>
            </a:r>
            <a:r>
              <a:rPr lang="ru-RU" b="1" dirty="0" smtClean="0"/>
              <a:t>думает.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796136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16" name="Рисунок 15"/>
          <p:cNvPicPr/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71" t="40104" r="27637" b="37761"/>
          <a:stretch/>
        </p:blipFill>
        <p:spPr bwMode="auto">
          <a:xfrm>
            <a:off x="1606108" y="2147914"/>
            <a:ext cx="5911215" cy="20731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1291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12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27684" y="1265749"/>
            <a:ext cx="568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Разгадайте ребус: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86763"/>
            <a:ext cx="5184576" cy="36933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КЛАВИАТУРА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796136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17" name="Рисунок 16"/>
          <p:cNvPicPr/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292" y="1929060"/>
            <a:ext cx="5227995" cy="2220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847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4158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13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27684" y="1265749"/>
            <a:ext cx="568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Разгадайте ребус: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86763"/>
            <a:ext cx="5184576" cy="36933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ВИРУС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796136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1026" name="Picture 2" descr="https://cdn2.arhivurokov.ru/multiurok/html/2018/09/25/s_5ba96b8bb4c1f/img_s956511_2_8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0" t="30607" r="10569" b="37642"/>
          <a:stretch/>
        </p:blipFill>
        <p:spPr bwMode="auto">
          <a:xfrm>
            <a:off x="2260971" y="2276872"/>
            <a:ext cx="4622055" cy="145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96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14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В </a:t>
            </a:r>
            <a:r>
              <a:rPr lang="ru-RU" sz="2400" b="1" dirty="0">
                <a:solidFill>
                  <a:sysClr val="windowText" lastClr="000000"/>
                </a:solidFill>
              </a:rPr>
              <a:t>Интернете кто-то выражает мнение, противоположное моему. Как реагировать?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20280"/>
            <a:ext cx="5184576" cy="1200329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Каждый </a:t>
            </a:r>
            <a:r>
              <a:rPr lang="ru-RU" b="1" dirty="0"/>
              <a:t>имеет право на своё мнение, а в Интернете мы общаемся с реальными людьми. Даже если я не согласен, я всё равно уважаю других комментаторов.</a:t>
            </a:r>
          </a:p>
        </p:txBody>
      </p:sp>
      <p:pic>
        <p:nvPicPr>
          <p:cNvPr id="13314" name="Picture 2" descr="https://mybiz.ru/wp-content/uploads/2017/02/online-reviews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604" y="2447013"/>
            <a:ext cx="4142792" cy="229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6114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15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Этот </a:t>
            </a:r>
            <a:r>
              <a:rPr lang="ru-RU" sz="2000" b="1" dirty="0">
                <a:solidFill>
                  <a:sysClr val="windowText" lastClr="000000"/>
                </a:solidFill>
              </a:rPr>
              <a:t>символ в разных странах называется по-разному. Американцы и англичане называют этот знак «a». Немцы видят в очертаниях символа висящую обезьяну. Для англичан и французов это улитка. Датчане и шведы 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называют его хобот </a:t>
            </a:r>
            <a:r>
              <a:rPr lang="ru-RU" sz="2000" b="1" dirty="0">
                <a:solidFill>
                  <a:sysClr val="windowText" lastClr="000000"/>
                </a:solidFill>
              </a:rPr>
              <a:t>слона, 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венгры – червяком</a:t>
            </a:r>
            <a:r>
              <a:rPr lang="ru-RU" sz="2000" b="1" dirty="0">
                <a:solidFill>
                  <a:sysClr val="windowText" lastClr="000000"/>
                </a:solidFill>
              </a:rPr>
              <a:t>, норвежцы 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– свиным </a:t>
            </a:r>
            <a:r>
              <a:rPr lang="ru-RU" sz="2000" b="1" dirty="0">
                <a:solidFill>
                  <a:sysClr val="windowText" lastClr="000000"/>
                </a:solidFill>
              </a:rPr>
              <a:t>хвостом, китайцы 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– мышонком</a:t>
            </a:r>
            <a:r>
              <a:rPr lang="ru-RU" sz="2000" b="1" dirty="0">
                <a:solidFill>
                  <a:sysClr val="windowText" lastClr="000000"/>
                </a:solidFill>
              </a:rPr>
              <a:t>, греки маленькой уткой, финны 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– кошкой</a:t>
            </a:r>
            <a:r>
              <a:rPr lang="ru-RU" sz="2000" b="1" dirty="0">
                <a:solidFill>
                  <a:sysClr val="windowText" lastClr="000000"/>
                </a:solidFill>
              </a:rPr>
              <a:t>. Что это?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20280"/>
            <a:ext cx="5184576" cy="36933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Символ @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19" name="Picture 2" descr="http://www.clipartbest.com/cliparts/Kcn/XRe/KcnXRe8Bi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717" y="3820864"/>
            <a:ext cx="1211959" cy="121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icons8.com/preloaders/preloaders/205/%D0%97%D0%BD%D0%B0%D0%BA%20@.gif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717" y="3826979"/>
            <a:ext cx="1293649" cy="121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82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одзаголовок 1"/>
          <p:cNvSpPr txBox="1">
            <a:spLocks/>
          </p:cNvSpPr>
          <p:nvPr/>
        </p:nvSpPr>
        <p:spPr>
          <a:xfrm>
            <a:off x="676441" y="1196752"/>
            <a:ext cx="7791115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</a:rPr>
              <a:t>Интернет-Галактику </a:t>
            </a:r>
            <a:r>
              <a:rPr lang="ru-RU" b="1" dirty="0">
                <a:solidFill>
                  <a:schemeClr val="bg1"/>
                </a:solidFill>
              </a:rPr>
              <a:t>захватили 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Странным образом исчезают жители планет: файлики, </a:t>
            </a:r>
            <a:r>
              <a:rPr lang="ru-RU" b="1" dirty="0" err="1">
                <a:solidFill>
                  <a:schemeClr val="bg1"/>
                </a:solidFill>
              </a:rPr>
              <a:t>паролики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чатики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аккаунтики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форумики</a:t>
            </a:r>
            <a:r>
              <a:rPr lang="ru-RU" b="1" dirty="0">
                <a:solidFill>
                  <a:schemeClr val="bg1"/>
                </a:solidFill>
              </a:rPr>
              <a:t> и другие. Нам надо помочь и освободить их от вирусов. Для этого нужно будет очень постараться, пройти все испытания, ответить на вопросы. Готовы? Тогда в путь!</a:t>
            </a:r>
          </a:p>
        </p:txBody>
      </p:sp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54504" y="5838640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21" y="5692378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1521658"/>
            <a:ext cx="49923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компьютерные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вирусы!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052" name="Picture 4" descr="http://s2.rimg.info/73a216fca34b2af1e2c736d4a2f3169b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100" y="4048694"/>
            <a:ext cx="2217799" cy="226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68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16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Мы </a:t>
            </a:r>
            <a:r>
              <a:rPr lang="ru-RU" sz="2400" b="1" dirty="0">
                <a:solidFill>
                  <a:sysClr val="windowText" lastClr="000000"/>
                </a:solidFill>
              </a:rPr>
              <a:t>можем использовать смайлики и </a:t>
            </a:r>
            <a:r>
              <a:rPr lang="ru-RU" sz="2400" b="1" dirty="0" err="1">
                <a:solidFill>
                  <a:sysClr val="windowText" lastClr="000000"/>
                </a:solidFill>
              </a:rPr>
              <a:t>эмоджи</a:t>
            </a:r>
            <a:r>
              <a:rPr lang="ru-RU" sz="2400" b="1" dirty="0">
                <a:solidFill>
                  <a:sysClr val="windowText" lastClr="000000"/>
                </a:solidFill>
              </a:rPr>
              <a:t> для передачи эмоций. Что означает эта картинка?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20280"/>
            <a:ext cx="5184576" cy="36933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Очень смешно!</a:t>
            </a:r>
            <a:endParaRPr lang="ru-RU" b="1" dirty="0"/>
          </a:p>
        </p:txBody>
      </p:sp>
      <p:pic>
        <p:nvPicPr>
          <p:cNvPr id="23" name="Picture 2" descr="http://www.clipartbest.com/cliparts/Kcn/XRe/KcnXRe8Bi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081" y="2637116"/>
            <a:ext cx="1703836" cy="170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/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471" y="2571732"/>
            <a:ext cx="3107055" cy="20002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3865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17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68760"/>
            <a:ext cx="56886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Некоторые </a:t>
            </a:r>
            <a:r>
              <a:rPr lang="ru-RU" sz="2000" b="1" dirty="0">
                <a:solidFill>
                  <a:sysClr val="windowText" lastClr="000000"/>
                </a:solidFill>
              </a:rPr>
              <a:t>люди, к сожалению, очень много времени проводят за компьютером, забывая о своем здоровье. Если после дня, проведенного у компьютера, кружится голова, болит шея, краснеют и чешутся глаза, пора подумать о соблюдении правил работы на ПК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.</a:t>
            </a:r>
          </a:p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На экране – вредные советы. Скажите, чем они опасны?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58778" y="5220280"/>
            <a:ext cx="7385630" cy="1477328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1. Грязная </a:t>
            </a:r>
            <a:r>
              <a:rPr lang="ru-RU" b="1" dirty="0"/>
              <a:t>клавиатура является источником распространения вредных микробов, поэтому надо регулярно протирать ее, не допускать сильного загрязнения, обязательно мыть руки перед работой на компьютере. Грязь и пыль на мониторе ухудшает качество изображения, поэтому необходимо регулярно стирать с него пыль.)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1133" y="1700123"/>
            <a:ext cx="918265" cy="369332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/>
              <a:t>Ответ 1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18393" y="3789040"/>
            <a:ext cx="186557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Вредный совет 1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6665" y="3789040"/>
            <a:ext cx="186557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Вредный совет 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8393" y="4495917"/>
            <a:ext cx="186557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Вредный совет 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66665" y="4502228"/>
            <a:ext cx="186557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Вредный совет 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9717" y="2784180"/>
            <a:ext cx="918265" cy="369332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/>
              <a:t>Ответ 3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51132" y="2232289"/>
            <a:ext cx="918265" cy="369332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/>
              <a:t>Ответ 2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24855" y="3356992"/>
            <a:ext cx="918265" cy="369332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/>
              <a:t>Ответ 4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834472" y="5220280"/>
            <a:ext cx="7409935" cy="1200329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2. Чтобы </a:t>
            </a:r>
            <a:r>
              <a:rPr lang="ru-RU" b="1" dirty="0"/>
              <a:t>глаза не уставали и зрение не ухудшалось, надо сесть подальше от монитора, оптимально – 70 см. Зашторьте окна, чтобы не было бликов на экране. Монитор отклоните немного назад. Обязательно делайте зарядку для глаз.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06368" y="1069520"/>
            <a:ext cx="5934026" cy="39703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Вредный совет 1</a:t>
            </a:r>
          </a:p>
          <a:p>
            <a:pPr algn="ctr"/>
            <a:endParaRPr lang="ru-RU" sz="2400" b="1" dirty="0"/>
          </a:p>
          <a:p>
            <a:pPr algn="ctr"/>
            <a:r>
              <a:rPr lang="ru-RU" b="1" dirty="0" smtClean="0"/>
              <a:t>Никогда </a:t>
            </a:r>
            <a:r>
              <a:rPr lang="ru-RU" b="1" dirty="0"/>
              <a:t>не мойте руки, </a:t>
            </a:r>
          </a:p>
          <a:p>
            <a:pPr algn="ctr"/>
            <a:r>
              <a:rPr lang="ru-RU" b="1" dirty="0"/>
              <a:t>Монитор, клавиатуру.</a:t>
            </a:r>
          </a:p>
          <a:p>
            <a:pPr algn="ctr"/>
            <a:r>
              <a:rPr lang="ru-RU" b="1" dirty="0"/>
              <a:t>Это глупое занятие </a:t>
            </a:r>
          </a:p>
          <a:p>
            <a:pPr algn="ctr"/>
            <a:r>
              <a:rPr lang="ru-RU" b="1" dirty="0"/>
              <a:t>Не приводит ни к чему. </a:t>
            </a:r>
          </a:p>
          <a:p>
            <a:pPr algn="ctr"/>
            <a:r>
              <a:rPr lang="ru-RU" b="1" dirty="0"/>
              <a:t>Вновь испачкаются руки, </a:t>
            </a:r>
          </a:p>
          <a:p>
            <a:pPr algn="ctr"/>
            <a:r>
              <a:rPr lang="ru-RU" b="1" dirty="0"/>
              <a:t>Монитор, клавиатура. </a:t>
            </a:r>
          </a:p>
          <a:p>
            <a:pPr algn="ctr"/>
            <a:r>
              <a:rPr lang="ru-RU" b="1" dirty="0"/>
              <a:t>Так зачем же тратить силы, </a:t>
            </a:r>
          </a:p>
          <a:p>
            <a:pPr algn="ctr"/>
            <a:r>
              <a:rPr lang="ru-RU" b="1" dirty="0"/>
              <a:t>Время попусту терять.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651684" y="1071521"/>
            <a:ext cx="5872644" cy="3970318"/>
          </a:xfrm>
          <a:prstGeom prst="rect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Вредный </a:t>
            </a:r>
            <a:r>
              <a:rPr lang="ru-RU" sz="2400" b="1" dirty="0"/>
              <a:t>совет </a:t>
            </a:r>
            <a:r>
              <a:rPr lang="ru-RU" sz="2400" b="1" dirty="0" smtClean="0"/>
              <a:t>2</a:t>
            </a:r>
          </a:p>
          <a:p>
            <a:pPr algn="ctr"/>
            <a:endParaRPr lang="ru-RU" sz="2400" b="1" dirty="0"/>
          </a:p>
          <a:p>
            <a:pPr algn="ctr"/>
            <a:r>
              <a:rPr lang="ru-RU" b="1" dirty="0"/>
              <a:t>Хочешь зрение улучшить, </a:t>
            </a:r>
          </a:p>
          <a:p>
            <a:pPr algn="ctr"/>
            <a:r>
              <a:rPr lang="ru-RU" b="1" dirty="0"/>
              <a:t>Сядь поближе к монитору, </a:t>
            </a:r>
          </a:p>
          <a:p>
            <a:pPr algn="ctr"/>
            <a:r>
              <a:rPr lang="ru-RU" b="1" dirty="0"/>
              <a:t>Лучше сразу носом ткнуться </a:t>
            </a:r>
          </a:p>
          <a:p>
            <a:pPr algn="ctr"/>
            <a:r>
              <a:rPr lang="ru-RU" b="1" dirty="0"/>
              <a:t>И сидеть так часов десять. </a:t>
            </a:r>
          </a:p>
          <a:p>
            <a:pPr algn="ctr"/>
            <a:r>
              <a:rPr lang="ru-RU" b="1" dirty="0"/>
              <a:t>И тогда уж через месяц </a:t>
            </a:r>
          </a:p>
          <a:p>
            <a:pPr algn="ctr"/>
            <a:r>
              <a:rPr lang="ru-RU" b="1" dirty="0"/>
              <a:t>Будет глаз как у орла. 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1752054" y="1020203"/>
            <a:ext cx="5688631" cy="4062651"/>
          </a:xfrm>
          <a:prstGeom prst="rect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Вредный </a:t>
            </a:r>
            <a:r>
              <a:rPr lang="ru-RU" sz="2400" b="1" dirty="0"/>
              <a:t>совет </a:t>
            </a:r>
            <a:r>
              <a:rPr lang="ru-RU" sz="2400" b="1" dirty="0" smtClean="0"/>
              <a:t>3</a:t>
            </a:r>
            <a:endParaRPr lang="ru-RU" sz="2400" b="1" dirty="0"/>
          </a:p>
          <a:p>
            <a:pPr algn="ctr"/>
            <a:endParaRPr lang="ru-RU" sz="2400" b="1" dirty="0"/>
          </a:p>
          <a:p>
            <a:pPr algn="ctr"/>
            <a:r>
              <a:rPr lang="ru-RU" b="1" dirty="0"/>
              <a:t>Нет приятнее занятия, </a:t>
            </a:r>
          </a:p>
          <a:p>
            <a:pPr algn="ctr"/>
            <a:r>
              <a:rPr lang="ru-RU" b="1" dirty="0"/>
              <a:t>Чем, сутулясь сильно-сильно, </a:t>
            </a:r>
          </a:p>
          <a:p>
            <a:pPr algn="ctr"/>
            <a:r>
              <a:rPr lang="ru-RU" b="1" dirty="0"/>
              <a:t>Посидеть у монитора. </a:t>
            </a:r>
          </a:p>
          <a:p>
            <a:pPr algn="ctr"/>
            <a:r>
              <a:rPr lang="ru-RU" b="1" dirty="0"/>
              <a:t>Тренируйтесь ежедневно, </a:t>
            </a:r>
          </a:p>
          <a:p>
            <a:pPr algn="ctr"/>
            <a:r>
              <a:rPr lang="ru-RU" b="1" dirty="0"/>
              <a:t>И наступит день счастливый – </a:t>
            </a:r>
          </a:p>
          <a:p>
            <a:pPr algn="ctr"/>
            <a:r>
              <a:rPr lang="ru-RU" b="1" dirty="0"/>
              <a:t>Вас в какое-нибудь царство </a:t>
            </a:r>
          </a:p>
          <a:p>
            <a:pPr algn="ctr"/>
            <a:r>
              <a:rPr lang="ru-RU" b="1" dirty="0"/>
              <a:t>Примут главным горбуном. </a:t>
            </a:r>
            <a:endParaRPr lang="ru-RU" b="1" dirty="0" smtClean="0"/>
          </a:p>
          <a:p>
            <a:pPr algn="ctr"/>
            <a:endParaRPr lang="ru-RU" b="1" dirty="0"/>
          </a:p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1743690" y="1071521"/>
            <a:ext cx="5688631" cy="4062651"/>
          </a:xfrm>
          <a:prstGeom prst="rect">
            <a:avLst/>
          </a:prstGeom>
          <a:solidFill>
            <a:schemeClr val="bg1"/>
          </a:solidFill>
          <a:effectLst>
            <a:glow rad="228600">
              <a:schemeClr val="accent1">
                <a:satMod val="175000"/>
                <a:alpha val="40000"/>
              </a:schemeClr>
            </a:glow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Вредный </a:t>
            </a:r>
            <a:r>
              <a:rPr lang="ru-RU" sz="2400" b="1" dirty="0"/>
              <a:t>совет </a:t>
            </a:r>
            <a:r>
              <a:rPr lang="ru-RU" sz="2400" b="1" dirty="0" smtClean="0"/>
              <a:t>4</a:t>
            </a:r>
          </a:p>
          <a:p>
            <a:pPr algn="ctr"/>
            <a:endParaRPr lang="ru-RU" sz="2400" b="1" dirty="0"/>
          </a:p>
          <a:p>
            <a:pPr algn="ctr"/>
            <a:r>
              <a:rPr lang="ru-RU" b="1" dirty="0"/>
              <a:t>Посмотрите, что творится </a:t>
            </a:r>
          </a:p>
          <a:p>
            <a:pPr algn="ctr"/>
            <a:r>
              <a:rPr lang="ru-RU" b="1" dirty="0"/>
              <a:t>В каждом доме по ночам: </a:t>
            </a:r>
          </a:p>
          <a:p>
            <a:pPr algn="ctr"/>
            <a:r>
              <a:rPr lang="ru-RU" b="1" dirty="0"/>
              <a:t>Повернувшись к монитору, </a:t>
            </a:r>
          </a:p>
          <a:p>
            <a:pPr algn="ctr"/>
            <a:r>
              <a:rPr lang="ru-RU" b="1" dirty="0"/>
              <a:t>Молча школьники сидят. </a:t>
            </a:r>
          </a:p>
          <a:p>
            <a:pPr algn="ctr"/>
            <a:r>
              <a:rPr lang="ru-RU" b="1" dirty="0"/>
              <a:t>Ни за что не позволяют </a:t>
            </a:r>
          </a:p>
          <a:p>
            <a:pPr algn="ctr"/>
            <a:r>
              <a:rPr lang="ru-RU" b="1" dirty="0"/>
              <a:t>Их укладывать в кровать</a:t>
            </a:r>
            <a:r>
              <a:rPr lang="ru-RU" b="1" dirty="0" smtClean="0"/>
              <a:t>.</a:t>
            </a:r>
          </a:p>
          <a:p>
            <a:pPr algn="ctr"/>
            <a:endParaRPr lang="ru-RU" b="1" dirty="0"/>
          </a:p>
          <a:p>
            <a:pPr algn="ctr"/>
            <a:r>
              <a:rPr lang="ru-RU" b="1" dirty="0" smtClean="0"/>
              <a:t> </a:t>
            </a:r>
            <a:endParaRPr lang="ru-RU" b="1" dirty="0"/>
          </a:p>
          <a:p>
            <a:pPr algn="ctr"/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878740" y="5220853"/>
            <a:ext cx="7365668" cy="1323439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3. У </a:t>
            </a:r>
            <a:r>
              <a:rPr lang="ru-RU" sz="1600" b="1" dirty="0"/>
              <a:t>тех, кто неправильно сидят за компьютером, со временем будут возникать серьезные проблемы с мышцами и суставами. Нельзя сутулиться, сидеть желательно на кресле с подлокотниками и регулировкой высоты сиденья. Занятия на компьютере нужно обязательно чередовать с физической нагрузкой через каждые 15 мин. занятий.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0373" y="5224556"/>
            <a:ext cx="7364034" cy="1477328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4. Ни </a:t>
            </a:r>
            <a:r>
              <a:rPr lang="ru-RU" b="1" dirty="0"/>
              <a:t>в коем случае нельзя детям работать на компьютере в ночное время, так как у ребенка биологические часы сбиваются очень быстро, он будет с трудом засыпать, а днем чувствовать себя вялым и раздражительным. Даже в дневное время детям можно заниматься за компьютером не более 40 мин. с перерывами.</a:t>
            </a:r>
          </a:p>
        </p:txBody>
      </p:sp>
    </p:spTree>
    <p:extLst>
      <p:ext uri="{BB962C8B-B14F-4D97-AF65-F5344CB8AC3E}">
        <p14:creationId xmlns:p14="http://schemas.microsoft.com/office/powerpoint/2010/main" val="218691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8" grpId="0" animBg="1"/>
      <p:bldP spid="28" grpId="1" animBg="1"/>
      <p:bldP spid="10" grpId="0" animBg="1"/>
      <p:bldP spid="1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18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Составьте </a:t>
            </a:r>
            <a:r>
              <a:rPr lang="ru-RU" sz="2400" b="1" dirty="0">
                <a:solidFill>
                  <a:sysClr val="windowText" lastClr="000000"/>
                </a:solidFill>
              </a:rPr>
              <a:t>правила безопасного пользования Интернетом, используя слова из первого и второго столбика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: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9711" y="5220280"/>
            <a:ext cx="5184576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Не </a:t>
            </a:r>
            <a:r>
              <a:rPr lang="ru-RU" sz="1600" b="1" dirty="0"/>
              <a:t>разглашать личную </a:t>
            </a:r>
            <a:r>
              <a:rPr lang="ru-RU" sz="1600" b="1" dirty="0" smtClean="0"/>
              <a:t>информацию.</a:t>
            </a:r>
            <a:endParaRPr lang="ru-RU" sz="1600" b="1" dirty="0"/>
          </a:p>
          <a:p>
            <a:pPr algn="ctr"/>
            <a:r>
              <a:rPr lang="ru-RU" sz="1600" b="1" dirty="0"/>
              <a:t>Быть осторожнее при загрузке новых </a:t>
            </a:r>
            <a:r>
              <a:rPr lang="ru-RU" sz="1600" b="1" dirty="0" smtClean="0"/>
              <a:t>файлов.</a:t>
            </a:r>
            <a:endParaRPr lang="ru-RU" sz="1600" b="1" dirty="0"/>
          </a:p>
          <a:p>
            <a:pPr algn="ctr"/>
            <a:r>
              <a:rPr lang="ru-RU" sz="1600" b="1" dirty="0"/>
              <a:t>Защищать </a:t>
            </a:r>
            <a:r>
              <a:rPr lang="ru-RU" sz="1600" b="1" dirty="0" smtClean="0"/>
              <a:t>компьютер.</a:t>
            </a:r>
            <a:endParaRPr lang="ru-RU" sz="1600" b="1" dirty="0"/>
          </a:p>
          <a:p>
            <a:pPr algn="ctr"/>
            <a:r>
              <a:rPr lang="ru-RU" sz="1600" b="1" dirty="0"/>
              <a:t>Установить антивирусную </a:t>
            </a:r>
            <a:r>
              <a:rPr lang="ru-RU" sz="1600" b="1" dirty="0" smtClean="0"/>
              <a:t>программу.</a:t>
            </a:r>
            <a:endParaRPr lang="ru-RU" sz="1600" b="1" dirty="0"/>
          </a:p>
          <a:p>
            <a:pPr algn="ctr"/>
            <a:r>
              <a:rPr lang="ru-RU" sz="1600" b="1" dirty="0"/>
              <a:t>Не сообщать другим свой </a:t>
            </a:r>
            <a:r>
              <a:rPr lang="ru-RU" sz="1600" b="1" dirty="0" smtClean="0"/>
              <a:t>пароль.</a:t>
            </a:r>
            <a:endParaRPr lang="ru-RU" sz="1600" b="1" dirty="0"/>
          </a:p>
          <a:p>
            <a:pPr algn="ctr"/>
            <a:r>
              <a:rPr lang="ru-RU" sz="1600" b="1" dirty="0"/>
              <a:t>Создавать копии важных </a:t>
            </a:r>
            <a:r>
              <a:rPr lang="ru-RU" sz="1600" b="1" dirty="0" smtClean="0"/>
              <a:t>файлов.</a:t>
            </a:r>
            <a:endParaRPr lang="ru-RU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43176" y="3012129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52475"/>
              </p:ext>
            </p:extLst>
          </p:nvPr>
        </p:nvGraphicFramePr>
        <p:xfrm>
          <a:off x="1799692" y="2585894"/>
          <a:ext cx="550861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4306"/>
                <a:gridCol w="2754306"/>
              </a:tblGrid>
              <a:tr h="182880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-Не разглашать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-Быть осторожнее при…</a:t>
                      </a:r>
                      <a:b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-Защищать </a:t>
                      </a:r>
                      <a:b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-Установить</a:t>
                      </a:r>
                      <a:b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-Не сообщать другим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-Создавать</a:t>
                      </a:r>
                      <a:b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-компьютер</a:t>
                      </a:r>
                    </a:p>
                    <a:p>
                      <a:r>
                        <a:rPr lang="ru-RU" dirty="0" smtClean="0"/>
                        <a:t>-антивирусная программа</a:t>
                      </a:r>
                    </a:p>
                    <a:p>
                      <a:r>
                        <a:rPr lang="ru-RU" dirty="0" smtClean="0"/>
                        <a:t>-копии важных файлов</a:t>
                      </a:r>
                    </a:p>
                    <a:p>
                      <a:r>
                        <a:rPr lang="ru-RU" dirty="0" smtClean="0"/>
                        <a:t>-загрузка новых файлов</a:t>
                      </a:r>
                    </a:p>
                    <a:p>
                      <a:r>
                        <a:rPr lang="ru-RU" dirty="0" smtClean="0"/>
                        <a:t>-личная информация</a:t>
                      </a:r>
                    </a:p>
                    <a:p>
                      <a:r>
                        <a:rPr lang="ru-RU" dirty="0" smtClean="0"/>
                        <a:t>-свой пароль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505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19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ysClr val="windowText" lastClr="000000"/>
                </a:solidFill>
              </a:rPr>
              <a:t>Прочитайте </a:t>
            </a:r>
            <a:r>
              <a:rPr lang="ru-RU" sz="1600" b="1" dirty="0">
                <a:solidFill>
                  <a:sysClr val="windowText" lastClr="000000"/>
                </a:solidFill>
              </a:rPr>
              <a:t>правила создания пароля и выберите надежные пароли:</a:t>
            </a:r>
          </a:p>
          <a:p>
            <a:pPr algn="just"/>
            <a:r>
              <a:rPr lang="ru-RU" sz="1600" b="1" dirty="0">
                <a:solidFill>
                  <a:srgbClr val="0000FF"/>
                </a:solidFill>
              </a:rPr>
              <a:t>- Не менее 8 символов</a:t>
            </a:r>
          </a:p>
          <a:p>
            <a:pPr algn="just"/>
            <a:r>
              <a:rPr lang="ru-RU" sz="1600" b="1" dirty="0">
                <a:solidFill>
                  <a:srgbClr val="0000FF"/>
                </a:solidFill>
              </a:rPr>
              <a:t>- Использование строчных и заглавных букв</a:t>
            </a:r>
          </a:p>
          <a:p>
            <a:pPr algn="just"/>
            <a:r>
              <a:rPr lang="ru-RU" sz="1600" b="1" dirty="0">
                <a:solidFill>
                  <a:srgbClr val="0000FF"/>
                </a:solidFill>
              </a:rPr>
              <a:t>- Использование не только букв, но и цифр</a:t>
            </a:r>
          </a:p>
          <a:p>
            <a:pPr algn="just"/>
            <a:r>
              <a:rPr lang="ru-RU" sz="1600" b="1" dirty="0">
                <a:solidFill>
                  <a:srgbClr val="0000FF"/>
                </a:solidFill>
              </a:rPr>
              <a:t>- Использование специальных символов: ! @ # $ % ^ </a:t>
            </a:r>
            <a:r>
              <a:rPr lang="ru-RU" sz="1600" b="1" dirty="0" smtClean="0">
                <a:solidFill>
                  <a:srgbClr val="0000FF"/>
                </a:solidFill>
              </a:rPr>
              <a:t>&amp;</a:t>
            </a:r>
            <a:endParaRPr lang="ru-RU" sz="1600" b="1" dirty="0">
              <a:solidFill>
                <a:srgbClr val="0000FF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70602" y="5733256"/>
            <a:ext cx="5184576" cy="584775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Надежные </a:t>
            </a:r>
            <a:r>
              <a:rPr lang="ru-RU" sz="1600" b="1" dirty="0"/>
              <a:t>пароли: </a:t>
            </a:r>
            <a:r>
              <a:rPr lang="en-US" sz="1600" b="1" dirty="0"/>
              <a:t>heWYLA#uVu38!, Am57YjE@Una$, </a:t>
            </a:r>
            <a:r>
              <a:rPr lang="en-US" sz="1600" b="1" dirty="0" smtClean="0"/>
              <a:t>uQuJYRY9E&gt;</a:t>
            </a:r>
            <a:r>
              <a:rPr lang="ru-RU" sz="1600" b="1" dirty="0" smtClean="0"/>
              <a:t>, </a:t>
            </a:r>
            <a:r>
              <a:rPr lang="en-US" sz="1600" b="1" dirty="0" smtClean="0"/>
              <a:t>uJURaJEDEm44</a:t>
            </a:r>
            <a:endParaRPr lang="ru-RU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43176" y="3012129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738750"/>
              </p:ext>
            </p:extLst>
          </p:nvPr>
        </p:nvGraphicFramePr>
        <p:xfrm>
          <a:off x="1925430" y="3012129"/>
          <a:ext cx="5229748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4874"/>
                <a:gridCol w="2614874"/>
              </a:tblGrid>
              <a:tr h="157475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E&amp;uSas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parol99</a:t>
                      </a:r>
                    </a:p>
                    <a:p>
                      <a:r>
                        <a:rPr lang="en-US" dirty="0" err="1" smtClean="0"/>
                        <a:t>Awa!YnE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NYPeByRyra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heWYLA#uVu38!</a:t>
                      </a:r>
                    </a:p>
                    <a:p>
                      <a:r>
                        <a:rPr lang="en-US" dirty="0" smtClean="0"/>
                        <a:t>Am57YjE@Una$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ta?E</a:t>
                      </a:r>
                    </a:p>
                    <a:p>
                      <a:r>
                        <a:rPr lang="pt-BR" dirty="0" smtClean="0"/>
                        <a:t>masha1</a:t>
                      </a:r>
                    </a:p>
                    <a:p>
                      <a:r>
                        <a:rPr lang="pt-BR" dirty="0" smtClean="0"/>
                        <a:t>uQuJYRY9E&gt;</a:t>
                      </a:r>
                    </a:p>
                    <a:p>
                      <a:r>
                        <a:rPr lang="pt-BR" dirty="0" smtClean="0"/>
                        <a:t>ta?E</a:t>
                      </a:r>
                    </a:p>
                    <a:p>
                      <a:r>
                        <a:rPr lang="pt-BR" dirty="0" smtClean="0"/>
                        <a:t>uJURaJEDEm44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897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20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Найдите </a:t>
            </a:r>
            <a:r>
              <a:rPr lang="ru-RU" sz="2400" b="1" dirty="0">
                <a:solidFill>
                  <a:sysClr val="windowText" lastClr="000000"/>
                </a:solidFill>
              </a:rPr>
              <a:t>выход из лабиринта. По пути соберите все буквы по порядку и прочитайте одно из правил безопасного поведения в сети Интернет.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2095" y="4710578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19" name="Рисунок 18" descr="C:\Users\Пользователь\Desktop\яблоко.jpg"/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2924944"/>
            <a:ext cx="2448272" cy="207802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612441" y="3642313"/>
            <a:ext cx="1919115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/>
              <a:t>Открыть задание</a:t>
            </a:r>
            <a:endParaRPr lang="ru-RU" b="1" dirty="0"/>
          </a:p>
        </p:txBody>
      </p:sp>
      <p:pic>
        <p:nvPicPr>
          <p:cNvPr id="2050" name="Picture 2" descr="C:\Users\Пользователь\Desktop\яблоко.jpg"/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797" y="622220"/>
            <a:ext cx="6316671" cy="6131875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11659" y="5368190"/>
            <a:ext cx="6120680" cy="1200329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 грубиянами в сети </a:t>
            </a:r>
          </a:p>
          <a:p>
            <a:pPr algn="ctr"/>
            <a:r>
              <a:rPr lang="ru-RU" b="1" dirty="0"/>
              <a:t>Разговор не заводи.</a:t>
            </a:r>
          </a:p>
          <a:p>
            <a:pPr algn="ctr"/>
            <a:r>
              <a:rPr lang="ru-RU" b="1" dirty="0"/>
              <a:t>Ну и сам не оплошай,</a:t>
            </a:r>
          </a:p>
          <a:p>
            <a:pPr algn="ctr"/>
            <a:r>
              <a:rPr lang="ru-RU" b="1" dirty="0"/>
              <a:t>Никого не обижай</a:t>
            </a:r>
            <a:r>
              <a:rPr lang="ru-RU" b="1" dirty="0" smtClean="0"/>
              <a:t>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6065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21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Перед </a:t>
            </a:r>
            <a:r>
              <a:rPr lang="ru-RU" sz="2400" b="1" dirty="0">
                <a:solidFill>
                  <a:sysClr val="windowText" lastClr="000000"/>
                </a:solidFill>
              </a:rPr>
              <a:t>тем, как начать пользоваться компьютером, обязательно позаботьтесь об установке качественной 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________________ __________________ </a:t>
            </a:r>
            <a:r>
              <a:rPr lang="ru-RU" sz="2400" b="1" dirty="0">
                <a:solidFill>
                  <a:sysClr val="windowText" lastClr="000000"/>
                </a:solidFill>
              </a:rPr>
              <a:t>Чтобы узнать, какие 2 слова пропущены, разгадайте 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ребус: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11659" y="5368190"/>
            <a:ext cx="6120680" cy="36933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Антивирусная программа</a:t>
            </a:r>
            <a:endParaRPr lang="ru-RU" b="1" dirty="0"/>
          </a:p>
        </p:txBody>
      </p:sp>
      <p:pic>
        <p:nvPicPr>
          <p:cNvPr id="16" name="Рисунок 15" descr="C:\Users\Пользователь\Desktop\ребус.jpg"/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41646"/>
            <a:ext cx="5787334" cy="118585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976034" y="440877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8538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22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Ситуация</a:t>
            </a:r>
            <a:r>
              <a:rPr lang="ru-RU" sz="2400" b="1" dirty="0">
                <a:solidFill>
                  <a:sysClr val="windowText" lastClr="000000"/>
                </a:solidFill>
              </a:rPr>
              <a:t>: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solidFill>
                  <a:sysClr val="windowText" lastClr="000000"/>
                </a:solidFill>
              </a:rPr>
              <a:t>Мне </a:t>
            </a:r>
            <a:r>
              <a:rPr lang="ru-RU" sz="2400" b="1" dirty="0">
                <a:solidFill>
                  <a:sysClr val="windowText" lastClr="000000"/>
                </a:solidFill>
              </a:rPr>
              <a:t>прислали очень 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полезную программу </a:t>
            </a:r>
            <a:r>
              <a:rPr lang="ru-RU" sz="2400" b="1" dirty="0">
                <a:solidFill>
                  <a:sysClr val="windowText" lastClr="000000"/>
                </a:solidFill>
              </a:rPr>
              <a:t>через почту. Сейчас попробую ее установить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!</a:t>
            </a:r>
          </a:p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Правильно ли поступает мальчик?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58778" y="5264040"/>
            <a:ext cx="7505267" cy="1477328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Проверяйте </a:t>
            </a:r>
            <a:r>
              <a:rPr lang="ru-RU" b="1" dirty="0"/>
              <a:t>скачиваемые файлы специальной программой – антивирусом. В Интернете можно заразить компьютер вирусом. Чтобы этого не случилось, сохраняйте на компьютер только лицензионную (разрешённую к размещению) информацию. Не скачивайте и не открывайте файлы, которые прислали незнакомцы.</a:t>
            </a:r>
          </a:p>
        </p:txBody>
      </p:sp>
      <p:pic>
        <p:nvPicPr>
          <p:cNvPr id="17" name="Picture 2" descr="C:\Users\Саглай\Desktop\Новая папка\Minion-Happy-icon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051720" y="3650850"/>
            <a:ext cx="1219200" cy="1219200"/>
          </a:xfrm>
          <a:prstGeom prst="rect">
            <a:avLst/>
          </a:prstGeom>
          <a:noFill/>
        </p:spPr>
      </p:pic>
      <p:pic>
        <p:nvPicPr>
          <p:cNvPr id="19" name="Picture 3" descr="C:\Users\Саглай\Desktop\Новая папка\Minion-Reading-icon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652814" y="3586360"/>
            <a:ext cx="1219200" cy="1219200"/>
          </a:xfrm>
          <a:prstGeom prst="rect">
            <a:avLst/>
          </a:prstGeom>
          <a:noFill/>
        </p:spPr>
      </p:pic>
      <p:pic>
        <p:nvPicPr>
          <p:cNvPr id="23" name="Picture 4" descr="C:\Users\Саглай\Desktop\9b3ef2402ead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532835" y="3256107"/>
            <a:ext cx="2078325" cy="176711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76034" y="440877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8538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23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27681" y="1069520"/>
            <a:ext cx="56886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ysClr val="windowText" lastClr="000000"/>
                </a:solidFill>
              </a:rPr>
              <a:t>Прочтите </a:t>
            </a:r>
            <a:r>
              <a:rPr lang="ru-RU" b="1" dirty="0">
                <a:solidFill>
                  <a:sysClr val="windowText" lastClr="000000"/>
                </a:solidFill>
              </a:rPr>
              <a:t>данные предложения. Обратите внимание, что они записаны не совсем привычным для нас образом. Который из этих пунктов является хорошим советом и правилом безопасного поведения в сети Интернет?</a:t>
            </a:r>
            <a:endParaRPr lang="ru-RU" b="1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8876" y="6220867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24" name="Рисунок 23"/>
          <p:cNvPicPr/>
          <p:nvPr/>
        </p:nvPicPr>
        <p:blipFill rotWithShape="1">
          <a:blip r:embed="rId19"/>
          <a:srcRect l="27404" t="54132" r="28846" b="9719"/>
          <a:stretch/>
        </p:blipFill>
        <p:spPr bwMode="auto">
          <a:xfrm>
            <a:off x="1935649" y="2498940"/>
            <a:ext cx="5272689" cy="24599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95285" y="3087876"/>
            <a:ext cx="1919115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/>
              <a:t>Открыть задание</a:t>
            </a:r>
            <a:endParaRPr lang="ru-RU" b="1" dirty="0"/>
          </a:p>
        </p:txBody>
      </p:sp>
      <p:pic>
        <p:nvPicPr>
          <p:cNvPr id="16" name="Рисунок 15"/>
          <p:cNvPicPr/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7404" t="54132" r="28846" b="9719"/>
          <a:stretch/>
        </p:blipFill>
        <p:spPr bwMode="auto">
          <a:xfrm>
            <a:off x="454118" y="817716"/>
            <a:ext cx="7763821" cy="55152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11659" y="5264040"/>
            <a:ext cx="6120680" cy="1200329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а</a:t>
            </a:r>
            <a:r>
              <a:rPr lang="ru-RU" b="1" dirty="0" smtClean="0"/>
              <a:t>)</a:t>
            </a:r>
            <a:r>
              <a:rPr lang="ru-RU" b="1" dirty="0" smtClean="0"/>
              <a:t>: </a:t>
            </a:r>
            <a:r>
              <a:rPr lang="ru-RU" b="1" dirty="0"/>
              <a:t>Если хочешь скачать картинку или мелодию, но тебя просят отправить СМС – не спеши! Сначала проверь этот номер – безопасно ли отправлять на него СМС и не обманут ли тебя.</a:t>
            </a:r>
          </a:p>
        </p:txBody>
      </p:sp>
    </p:spTree>
    <p:extLst>
      <p:ext uri="{BB962C8B-B14F-4D97-AF65-F5344CB8AC3E}">
        <p14:creationId xmlns:p14="http://schemas.microsoft.com/office/powerpoint/2010/main" val="318611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24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498" y="517588"/>
            <a:ext cx="6120680" cy="647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706979"/>
            <a:ext cx="568863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ysClr val="windowText" lastClr="000000"/>
                </a:solidFill>
              </a:rPr>
              <a:t>Прочитайте </a:t>
            </a:r>
            <a:r>
              <a:rPr lang="ru-RU" sz="1400" b="1" dirty="0">
                <a:solidFill>
                  <a:sysClr val="windowText" lastClr="000000"/>
                </a:solidFill>
              </a:rPr>
              <a:t>стихотворение и скажите, какое важное правило безопасного поведения в сети Интернет не знает Таня</a:t>
            </a:r>
            <a:r>
              <a:rPr lang="ru-RU" sz="1400" b="1" dirty="0" smtClean="0">
                <a:solidFill>
                  <a:sysClr val="windowText" lastClr="000000"/>
                </a:solidFill>
              </a:rPr>
              <a:t>?</a:t>
            </a:r>
            <a:endParaRPr lang="ru-RU" sz="1400" b="1" dirty="0">
              <a:solidFill>
                <a:sysClr val="windowText" lastClr="000000"/>
              </a:solidFill>
            </a:endParaRPr>
          </a:p>
          <a:p>
            <a:pPr algn="just"/>
            <a:r>
              <a:rPr lang="ru-RU" sz="1400" b="1" dirty="0">
                <a:solidFill>
                  <a:srgbClr val="0070C0"/>
                </a:solidFill>
              </a:rPr>
              <a:t>Это девочка Татьяна –</a:t>
            </a:r>
          </a:p>
          <a:p>
            <a:pPr algn="just"/>
            <a:r>
              <a:rPr lang="ru-RU" sz="1400" b="1" dirty="0">
                <a:solidFill>
                  <a:srgbClr val="0070C0"/>
                </a:solidFill>
              </a:rPr>
              <a:t>На ее страничке много </a:t>
            </a:r>
          </a:p>
          <a:p>
            <a:pPr algn="just"/>
            <a:r>
              <a:rPr lang="ru-RU" sz="1400" b="1" dirty="0">
                <a:solidFill>
                  <a:srgbClr val="0070C0"/>
                </a:solidFill>
              </a:rPr>
              <a:t>Информации доступной</a:t>
            </a:r>
          </a:p>
          <a:p>
            <a:pPr algn="just"/>
            <a:r>
              <a:rPr lang="ru-RU" sz="1400" b="1" dirty="0">
                <a:solidFill>
                  <a:srgbClr val="0070C0"/>
                </a:solidFill>
              </a:rPr>
              <a:t>О Татьяне и семье.</a:t>
            </a:r>
          </a:p>
          <a:p>
            <a:pPr algn="just"/>
            <a:r>
              <a:rPr lang="ru-RU" sz="1400" b="1" dirty="0">
                <a:solidFill>
                  <a:srgbClr val="0070C0"/>
                </a:solidFill>
              </a:rPr>
              <a:t>Код подъезда, шифр от сейфа, </a:t>
            </a:r>
          </a:p>
          <a:p>
            <a:pPr algn="just"/>
            <a:r>
              <a:rPr lang="ru-RU" sz="1400" b="1" dirty="0">
                <a:solidFill>
                  <a:srgbClr val="0070C0"/>
                </a:solidFill>
              </a:rPr>
              <a:t>Телефон и адрес тоже.</a:t>
            </a:r>
          </a:p>
          <a:p>
            <a:pPr algn="just"/>
            <a:r>
              <a:rPr lang="ru-RU" sz="1400" b="1" dirty="0">
                <a:solidFill>
                  <a:srgbClr val="0070C0"/>
                </a:solidFill>
              </a:rPr>
              <a:t>Наша Таня громко плачет,</a:t>
            </a:r>
          </a:p>
          <a:p>
            <a:pPr algn="just"/>
            <a:r>
              <a:rPr lang="ru-RU" sz="1400" b="1" dirty="0">
                <a:solidFill>
                  <a:srgbClr val="0070C0"/>
                </a:solidFill>
              </a:rPr>
              <a:t>А мошенник очень рад.</a:t>
            </a:r>
          </a:p>
          <a:p>
            <a:pPr algn="just"/>
            <a:r>
              <a:rPr lang="ru-RU" sz="1400" b="1" dirty="0">
                <a:solidFill>
                  <a:sysClr val="windowText" lastClr="000000"/>
                </a:solidFill>
              </a:rPr>
              <a:t>1. Никогда не рассказывай незнакомым людям о себе: где ты живешь, учишься, можно только рассказать о своей семье, и, если очень просят, то можно дать номер своего телефона.</a:t>
            </a:r>
          </a:p>
          <a:p>
            <a:pPr algn="just"/>
            <a:r>
              <a:rPr lang="ru-RU" sz="1400" b="1" dirty="0">
                <a:solidFill>
                  <a:sysClr val="windowText" lastClr="000000"/>
                </a:solidFill>
              </a:rPr>
              <a:t>2. Ни в коем случае нельзя давать номер своего телефона, можно просто рассказать о себе и своей семье.</a:t>
            </a:r>
          </a:p>
          <a:p>
            <a:pPr algn="just"/>
            <a:r>
              <a:rPr lang="ru-RU" sz="1400" b="1" dirty="0">
                <a:solidFill>
                  <a:sysClr val="windowText" lastClr="000000"/>
                </a:solidFill>
              </a:rPr>
              <a:t>3.  Всегда незнакомым людям надо рассказывать о себе и о своей семье. Зачем что-то скрывать от людей?</a:t>
            </a:r>
          </a:p>
          <a:p>
            <a:pPr algn="just"/>
            <a:r>
              <a:rPr lang="ru-RU" sz="1400" b="1" dirty="0">
                <a:solidFill>
                  <a:sysClr val="windowText" lastClr="000000"/>
                </a:solidFill>
              </a:rPr>
              <a:t>4. Никогда не рассказывай незнакомым людям ни о себе (где ты живешь, учишься), ни о своей семье. И, конечно, не давай номер своего телефона.</a:t>
            </a:r>
            <a:endParaRPr lang="ru-RU" sz="1400" b="1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11659" y="5264040"/>
            <a:ext cx="6120680" cy="92333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4. Никогда </a:t>
            </a:r>
            <a:r>
              <a:rPr lang="ru-RU" b="1" dirty="0"/>
              <a:t>не рассказывай незнакомым людям ни о себе (где ты живешь, учишься), ни о своей семье. И, конечно, не давай номер своего телефона.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2095" y="2870151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8" t="27439" r="29342" b="55931"/>
          <a:stretch/>
        </p:blipFill>
        <p:spPr bwMode="auto">
          <a:xfrm>
            <a:off x="4788024" y="1340768"/>
            <a:ext cx="2113848" cy="10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62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25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36" y="736969"/>
            <a:ext cx="6120680" cy="59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89360" y="1020203"/>
            <a:ext cx="56886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ysClr val="windowText" lastClr="000000"/>
                </a:solidFill>
              </a:rPr>
              <a:t>Чтобы </a:t>
            </a:r>
            <a:r>
              <a:rPr lang="ru-RU" sz="1400" b="1" dirty="0">
                <a:solidFill>
                  <a:sysClr val="windowText" lastClr="000000"/>
                </a:solidFill>
              </a:rPr>
              <a:t>узнать очередное правило безопасного поведения в сети Интернет, найди пары одинаковых букв, которые расположены симметрично красной линии. Из каждой пары букв нужно оставить только 1 букву.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2095" y="2870151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19" name="Рисунок 18" descr="C:\Users\Пользователь\Desktop\Рисунок3.png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07418"/>
            <a:ext cx="2448272" cy="21256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635685" y="3085594"/>
            <a:ext cx="1872629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Открыть задание</a:t>
            </a:r>
            <a:endParaRPr lang="ru-RU" dirty="0"/>
          </a:p>
        </p:txBody>
      </p:sp>
      <p:pic>
        <p:nvPicPr>
          <p:cNvPr id="23" name="Рисунок 22" descr="C:\Users\Пользователь\Desktop\Рисунок3.png"/>
          <p:cNvPicPr/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088" y="653195"/>
            <a:ext cx="5440045" cy="604178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511659" y="5264040"/>
            <a:ext cx="6120680" cy="1200329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Как и всюду на планете,</a:t>
            </a:r>
          </a:p>
          <a:p>
            <a:pPr algn="ctr"/>
            <a:r>
              <a:rPr lang="ru-RU" b="1" dirty="0" smtClean="0"/>
              <a:t>Есть опасность в Интернете.</a:t>
            </a:r>
          </a:p>
          <a:p>
            <a:pPr algn="ctr"/>
            <a:r>
              <a:rPr lang="ru-RU" b="1" dirty="0" smtClean="0"/>
              <a:t>Мы опасность исключаем,</a:t>
            </a:r>
          </a:p>
          <a:p>
            <a:pPr algn="ctr"/>
            <a:r>
              <a:rPr lang="ru-RU" b="1" dirty="0" smtClean="0"/>
              <a:t>Если фильтры подключаем.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2974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ysClr val="windowText" lastClr="000000"/>
                </a:solidFill>
              </a:rPr>
              <a:t>Команды             по очереди бросают кубик.</a:t>
            </a:r>
          </a:p>
          <a:p>
            <a:pPr algn="l"/>
            <a:endParaRPr lang="ru-RU" b="1" dirty="0" smtClean="0">
              <a:solidFill>
                <a:sysClr val="windowText" lastClr="000000"/>
              </a:solidFill>
            </a:endParaRPr>
          </a:p>
          <a:p>
            <a:pPr algn="l"/>
            <a:r>
              <a:rPr lang="ru-RU" b="1" dirty="0" smtClean="0">
                <a:solidFill>
                  <a:sysClr val="windowText" lastClr="000000"/>
                </a:solidFill>
              </a:rPr>
              <a:t>За правильные ответы команды получают «лайки».</a:t>
            </a:r>
          </a:p>
          <a:p>
            <a:pPr algn="l"/>
            <a:endParaRPr lang="ru-RU" b="1" dirty="0" smtClean="0">
              <a:solidFill>
                <a:schemeClr val="bg1"/>
              </a:solidFill>
            </a:endParaRPr>
          </a:p>
          <a:p>
            <a:pPr algn="l"/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        </a:t>
            </a:r>
            <a:r>
              <a:rPr lang="ru-RU" b="1" dirty="0" smtClean="0">
                <a:solidFill>
                  <a:sysClr val="windowText" lastClr="000000"/>
                </a:solidFill>
              </a:rPr>
              <a:t>–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пропустите ход</a:t>
            </a:r>
            <a:r>
              <a:rPr lang="ru-RU" b="1" dirty="0">
                <a:solidFill>
                  <a:sysClr val="windowText" lastClr="000000"/>
                </a:solidFill>
              </a:rPr>
              <a:t>, </a:t>
            </a:r>
            <a:r>
              <a:rPr lang="ru-RU" b="1" dirty="0" smtClean="0">
                <a:solidFill>
                  <a:sysClr val="windowText" lastClr="000000"/>
                </a:solidFill>
              </a:rPr>
              <a:t>ваш компьютер заражен вирусом.</a:t>
            </a:r>
          </a:p>
          <a:p>
            <a:pPr algn="l"/>
            <a:endParaRPr lang="ru-RU" b="1" dirty="0" smtClean="0">
              <a:solidFill>
                <a:schemeClr val="bg1"/>
              </a:solidFill>
            </a:endParaRPr>
          </a:p>
          <a:p>
            <a:pPr algn="l"/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        </a:t>
            </a:r>
            <a:r>
              <a:rPr lang="ru-RU" b="1" dirty="0" smtClean="0"/>
              <a:t>–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дополнительный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b="1" dirty="0" err="1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лайк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b="1" dirty="0" smtClean="0"/>
              <a:t>при правильном ответе на вопрос.</a:t>
            </a:r>
            <a:endParaRPr lang="ru-RU" b="1" dirty="0"/>
          </a:p>
          <a:p>
            <a:pPr algn="l"/>
            <a:endParaRPr lang="ru-RU" b="1" dirty="0" smtClean="0">
              <a:solidFill>
                <a:schemeClr val="bg1"/>
              </a:solidFill>
            </a:endParaRPr>
          </a:p>
          <a:p>
            <a:pPr algn="l"/>
            <a:r>
              <a:rPr lang="ru-RU" b="1" dirty="0" smtClean="0">
                <a:solidFill>
                  <a:schemeClr val="bg1"/>
                </a:solidFill>
              </a:rPr>
              <a:t>          </a:t>
            </a:r>
            <a:r>
              <a:rPr lang="ru-RU" b="1" dirty="0" smtClean="0"/>
              <a:t>– </a:t>
            </a:r>
            <a:r>
              <a:rPr lang="ru-RU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следуйте указаниям алгоритма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b="1" dirty="0" smtClean="0"/>
              <a:t>после ответа на вопрос.</a:t>
            </a:r>
          </a:p>
          <a:p>
            <a:pPr algn="l"/>
            <a:endParaRPr lang="ru-RU" b="1" dirty="0"/>
          </a:p>
          <a:p>
            <a:pPr algn="l"/>
            <a:r>
              <a:rPr lang="ru-RU" b="1" dirty="0" smtClean="0"/>
              <a:t>Если выпал вопрос, на который уже отвечали, бросаем кубик еще раз.</a:t>
            </a:r>
            <a:endParaRPr lang="ru-RU" b="1" dirty="0"/>
          </a:p>
          <a:p>
            <a:pPr algn="l"/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69022" y="266638"/>
            <a:ext cx="3005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Правила игры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184897" y="753824"/>
            <a:ext cx="740166" cy="786514"/>
            <a:chOff x="2162461" y="1069518"/>
            <a:chExt cx="740166" cy="786514"/>
          </a:xfrm>
        </p:grpSpPr>
        <p:pic>
          <p:nvPicPr>
            <p:cNvPr id="9" name="Picture 2" descr="F:\Безопасный Интернет 2019\ракета красная 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200422" y="1069518"/>
              <a:ext cx="443381" cy="418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F:\Безопасный Интернет 2019\ракета синяя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563" b="99375" l="0" r="968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335544" flipH="1">
              <a:off x="2162461" y="1435836"/>
              <a:ext cx="420196" cy="420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F:\Безопасный Интернет 2019\ракета зеленая 2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backgroundMark x1="8840" y1="56111" x2="31492" y2="93889"/>
                          <a14:backgroundMark x1="64088" y1="2778" x2="99448" y2="11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503508" y="1311274"/>
              <a:ext cx="399119" cy="3969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https://openclipart.org/image/2400px/svg_to_png/203621/dicenoshadow-tw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127" y="810574"/>
            <a:ext cx="720082" cy="72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r44BGzz7gZA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44000" y1="25778" x2="71556" y2="79111"/>
                        <a14:foregroundMark x1="34222" y1="62667" x2="75556" y2="38222"/>
                        <a14:foregroundMark x1="29778" y1="45778" x2="68444" y2="29333"/>
                        <a14:foregroundMark x1="24000" y1="36444" x2="42222" y2="30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356" y="1555863"/>
            <a:ext cx="778033" cy="77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apple-iphone.net.ru/_nw/29/5606102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143" b="97098" l="4857" r="93157">
                        <a14:foregroundMark x1="46137" y1="19420" x2="34437" y2="25893"/>
                        <a14:foregroundMark x1="25828" y1="22991" x2="70199" y2="47991"/>
                        <a14:foregroundMark x1="73731" y1="23661" x2="72406" y2="37277"/>
                        <a14:foregroundMark x1="25828" y1="29241" x2="29360" y2="43750"/>
                        <a14:foregroundMark x1="22075" y1="80580" x2="69536" y2="81473"/>
                        <a14:foregroundMark x1="54084" y1="72991" x2="59823" y2="808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95" y="2420888"/>
            <a:ext cx="726428" cy="71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ользователь\Desktop\1+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521" b="92015" l="11148" r="888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13" t="10038" r="11555" b="7043"/>
          <a:stretch/>
        </p:blipFill>
        <p:spPr bwMode="auto">
          <a:xfrm>
            <a:off x="752169" y="3291212"/>
            <a:ext cx="603354" cy="55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807116" y="4331026"/>
            <a:ext cx="724400" cy="609440"/>
          </a:xfrm>
          <a:prstGeom prst="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шага вперед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flipH="1">
            <a:off x="752169" y="4052584"/>
            <a:ext cx="724400" cy="60944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шага назад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81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26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36" y="736969"/>
            <a:ext cx="6120680" cy="59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89360" y="1020203"/>
            <a:ext cx="56886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Ситуация</a:t>
            </a:r>
            <a:r>
              <a:rPr lang="ru-RU" sz="2000" b="1" dirty="0">
                <a:solidFill>
                  <a:sysClr val="windowText" lastClr="000000"/>
                </a:solidFill>
              </a:rPr>
              <a:t>: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- Так… Нужно написать домашний адрес, а то меня не зарегистрируют в эту игру! 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- А для чего им твой домашний адрес, они в гости к тебе собрались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?</a:t>
            </a:r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Стоит ли указывать адрес?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96136" y="413445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11659" y="5264040"/>
            <a:ext cx="6120680" cy="92333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Когда </a:t>
            </a:r>
            <a:r>
              <a:rPr lang="ru-RU" b="1" dirty="0"/>
              <a:t>регистрируешься на сайтах, не указывай личную информацию (номер мобильного телефона, адрес места жительства и другие данные).</a:t>
            </a:r>
          </a:p>
        </p:txBody>
      </p:sp>
      <p:pic>
        <p:nvPicPr>
          <p:cNvPr id="19" name="Picture 2" descr="C:\Users\Саглай\Desktop\Новая папка\Minion-Shy-icon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121259" y="3497960"/>
            <a:ext cx="1219200" cy="1219200"/>
          </a:xfrm>
          <a:prstGeom prst="rect">
            <a:avLst/>
          </a:prstGeom>
          <a:noFill/>
        </p:spPr>
      </p:pic>
      <p:pic>
        <p:nvPicPr>
          <p:cNvPr id="23" name="Picture 4" descr="C:\Users\Саглай\Desktop\9b3ef2402ead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244041" y="2959195"/>
            <a:ext cx="2078325" cy="17671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780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27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36" y="736969"/>
            <a:ext cx="6120680" cy="59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89360" y="1020203"/>
            <a:ext cx="568863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Из </a:t>
            </a:r>
            <a:r>
              <a:rPr lang="ru-RU" sz="2000" b="1" dirty="0">
                <a:solidFill>
                  <a:sysClr val="windowText" lastClr="000000"/>
                </a:solidFill>
              </a:rPr>
              <a:t>слов в столбике составьте слова, связанные с компьютером.</a:t>
            </a: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1 . Овод, диск 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2. кадет, си 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3. Миф, нота, икра 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4. Ель, писк 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5. ор, процесс 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6. Кол, кони 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7. Грамм, пора 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8. Бег, май, та </a:t>
            </a: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96136" y="413445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11659" y="5264040"/>
            <a:ext cx="6120680" cy="646331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</a:t>
            </a:r>
            <a:r>
              <a:rPr lang="ru-RU" b="1" dirty="0"/>
              <a:t>. дисковод </a:t>
            </a:r>
            <a:r>
              <a:rPr lang="ru-RU" b="1" dirty="0" smtClean="0"/>
              <a:t>, 2</a:t>
            </a:r>
            <a:r>
              <a:rPr lang="ru-RU" b="1" dirty="0"/>
              <a:t>. дискета </a:t>
            </a:r>
            <a:r>
              <a:rPr lang="ru-RU" b="1" dirty="0" smtClean="0"/>
              <a:t>, 3</a:t>
            </a:r>
            <a:r>
              <a:rPr lang="ru-RU" b="1" dirty="0"/>
              <a:t>. информатика </a:t>
            </a:r>
            <a:r>
              <a:rPr lang="ru-RU" b="1" dirty="0" smtClean="0"/>
              <a:t>, 4</a:t>
            </a:r>
            <a:r>
              <a:rPr lang="ru-RU" b="1" dirty="0"/>
              <a:t>. пиксель </a:t>
            </a:r>
            <a:r>
              <a:rPr lang="ru-RU" b="1" dirty="0" smtClean="0"/>
              <a:t>, </a:t>
            </a:r>
          </a:p>
          <a:p>
            <a:pPr algn="ctr"/>
            <a:r>
              <a:rPr lang="ru-RU" b="1" dirty="0" smtClean="0"/>
              <a:t>5</a:t>
            </a:r>
            <a:r>
              <a:rPr lang="ru-RU" b="1" dirty="0"/>
              <a:t>. процессор </a:t>
            </a:r>
            <a:r>
              <a:rPr lang="ru-RU" b="1" dirty="0" smtClean="0"/>
              <a:t>, 6</a:t>
            </a:r>
            <a:r>
              <a:rPr lang="ru-RU" b="1" dirty="0"/>
              <a:t>. колонки </a:t>
            </a:r>
            <a:r>
              <a:rPr lang="ru-RU" b="1" dirty="0" smtClean="0"/>
              <a:t>, 7</a:t>
            </a:r>
            <a:r>
              <a:rPr lang="ru-RU" b="1" dirty="0"/>
              <a:t>. </a:t>
            </a:r>
            <a:r>
              <a:rPr lang="ru-RU" b="1" dirty="0" smtClean="0"/>
              <a:t>программа, 8</a:t>
            </a:r>
            <a:r>
              <a:rPr lang="ru-RU" b="1" dirty="0"/>
              <a:t>. мегабайт </a:t>
            </a:r>
          </a:p>
        </p:txBody>
      </p:sp>
      <p:pic>
        <p:nvPicPr>
          <p:cNvPr id="17" name="Picture 2" descr="http://www.clipartbest.com/cliparts/Kcn/XRe/KcnXRe8Bi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698" y="1774561"/>
            <a:ext cx="1703836" cy="170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71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28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36" y="736969"/>
            <a:ext cx="6120680" cy="59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89360" y="1020203"/>
            <a:ext cx="56886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Ситуация</a:t>
            </a:r>
            <a:r>
              <a:rPr lang="ru-RU" sz="2000" b="1" dirty="0">
                <a:solidFill>
                  <a:sysClr val="windowText" lastClr="000000"/>
                </a:solidFill>
              </a:rPr>
              <a:t>: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- Вот это да! Мой виртуальный друг пригласил меня сегодня в парк погулять!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- Нет! Не ходи!</a:t>
            </a:r>
          </a:p>
          <a:p>
            <a:pPr algn="just"/>
            <a:r>
              <a:rPr lang="ru-RU" sz="2000" b="1" dirty="0">
                <a:solidFill>
                  <a:sysClr val="windowText" lastClr="000000"/>
                </a:solidFill>
              </a:rPr>
              <a:t>Почему не стоит идти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?</a:t>
            </a: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96136" y="413445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11659" y="5264040"/>
            <a:ext cx="6120680" cy="1169551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Если </a:t>
            </a:r>
            <a:r>
              <a:rPr lang="ru-RU" sz="1400" b="1" dirty="0"/>
              <a:t>человек, с которым ты познакомился в интернете, предлагает тебе встретиться в реальной жизни, то предупреди его, что придешь навстречу со взрослым. Если твой виртуальный друг действительно тот, за кого он  себя выдает, он нормально отнесется к твоей заботе о собственной безопасности. </a:t>
            </a:r>
          </a:p>
        </p:txBody>
      </p:sp>
      <p:pic>
        <p:nvPicPr>
          <p:cNvPr id="19" name="Picture 4" descr="C:\Users\Саглай\Desktop\9b3ef2402ead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080664" y="3140968"/>
            <a:ext cx="2078325" cy="1767111"/>
          </a:xfrm>
          <a:prstGeom prst="rect">
            <a:avLst/>
          </a:prstGeom>
          <a:noFill/>
        </p:spPr>
      </p:pic>
      <p:pic>
        <p:nvPicPr>
          <p:cNvPr id="16" name="Picture 2" descr="C:\Users\Саглай\Desktop\Новая папка\Minion-Hello-icon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67744" y="2957430"/>
            <a:ext cx="1219200" cy="1219200"/>
          </a:xfrm>
          <a:prstGeom prst="rect">
            <a:avLst/>
          </a:prstGeom>
          <a:noFill/>
        </p:spPr>
      </p:pic>
      <p:pic>
        <p:nvPicPr>
          <p:cNvPr id="23" name="Picture 3" descr="C:\Users\Саглай\Desktop\Новая папка\Minion-Sad-icon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flipH="1">
            <a:off x="5436096" y="2805323"/>
            <a:ext cx="1224136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031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29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36" y="736969"/>
            <a:ext cx="6120680" cy="59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89360" y="1020203"/>
            <a:ext cx="56886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Найдите </a:t>
            </a:r>
            <a:r>
              <a:rPr lang="ru-RU" sz="2000" b="1" dirty="0">
                <a:solidFill>
                  <a:sysClr val="windowText" lastClr="000000"/>
                </a:solidFill>
              </a:rPr>
              <a:t>12 слов, имеющих отношение к 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компьютеру:</a:t>
            </a:r>
          </a:p>
          <a:p>
            <a:pPr algn="just"/>
            <a:endParaRPr lang="ru-RU" sz="2000" b="1" dirty="0" smtClean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9858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11659" y="5264040"/>
            <a:ext cx="6120680" cy="52322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Колонки</a:t>
            </a:r>
            <a:r>
              <a:rPr lang="ru-RU" sz="1400" b="1" dirty="0"/>
              <a:t>, принтер, диск, сканер, клавиатура, мышь, плата, процессор, винчестер, клавиатура, планшет, монитор.</a:t>
            </a:r>
          </a:p>
        </p:txBody>
      </p:sp>
      <p:pic>
        <p:nvPicPr>
          <p:cNvPr id="24" name="Рисунок 23"/>
          <p:cNvPicPr/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770" t="30769" r="41184" b="3205"/>
          <a:stretch/>
        </p:blipFill>
        <p:spPr bwMode="auto">
          <a:xfrm>
            <a:off x="3064743" y="1608712"/>
            <a:ext cx="3019425" cy="28181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8955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21634" y="30151"/>
            <a:ext cx="1500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30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36" y="736969"/>
            <a:ext cx="6120680" cy="59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89360" y="1020203"/>
            <a:ext cx="56886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ysClr val="windowText" lastClr="000000"/>
                </a:solidFill>
              </a:rPr>
              <a:t>Каждому устройству подберите название:</a:t>
            </a:r>
          </a:p>
          <a:p>
            <a:pPr algn="just"/>
            <a:endParaRPr lang="ru-RU" sz="2000" b="1" dirty="0" smtClean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  <a:p>
            <a:pPr algn="just"/>
            <a:endParaRPr lang="ru-RU" sz="20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9858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11659" y="5264040"/>
            <a:ext cx="6120680" cy="52322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А – колонки, Б – сканер, В – системный блок, Г – монитор, Д – принтер, </a:t>
            </a:r>
          </a:p>
          <a:p>
            <a:pPr algn="ctr"/>
            <a:r>
              <a:rPr lang="ru-RU" sz="1400" b="1" dirty="0" smtClean="0"/>
              <a:t>Е – клавиатура, Ж - мышь</a:t>
            </a:r>
            <a:endParaRPr lang="ru-RU" sz="1400" b="1" dirty="0"/>
          </a:p>
        </p:txBody>
      </p:sp>
      <p:pic>
        <p:nvPicPr>
          <p:cNvPr id="16" name="Рисунок 15" descr="C:\Users\Пользователь\Desktop\устр.jpg"/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757" y="1471706"/>
            <a:ext cx="5043835" cy="27493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890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Стрелка вправо 426"/>
          <p:cNvSpPr/>
          <p:nvPr/>
        </p:nvSpPr>
        <p:spPr>
          <a:xfrm rot="4257065">
            <a:off x="5795997" y="2741763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2" name="Стрелка вправо 421"/>
          <p:cNvSpPr/>
          <p:nvPr/>
        </p:nvSpPr>
        <p:spPr>
          <a:xfrm rot="15636850">
            <a:off x="7114453" y="2894355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1" name="Стрелка вправо 420"/>
          <p:cNvSpPr/>
          <p:nvPr/>
        </p:nvSpPr>
        <p:spPr>
          <a:xfrm rot="17950904">
            <a:off x="2719869" y="2927420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6" name="Стрелка вправо 415"/>
          <p:cNvSpPr/>
          <p:nvPr/>
        </p:nvSpPr>
        <p:spPr>
          <a:xfrm rot="14887848">
            <a:off x="372172" y="5176929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4" name="Стрелка вправо 413"/>
          <p:cNvSpPr/>
          <p:nvPr/>
        </p:nvSpPr>
        <p:spPr>
          <a:xfrm rot="10800000">
            <a:off x="2946873" y="6510349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3" name="Стрелка вправо 412"/>
          <p:cNvSpPr/>
          <p:nvPr/>
        </p:nvSpPr>
        <p:spPr>
          <a:xfrm rot="10800000">
            <a:off x="4477960" y="6451784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2" name="Стрелка вправо 411"/>
          <p:cNvSpPr/>
          <p:nvPr/>
        </p:nvSpPr>
        <p:spPr>
          <a:xfrm rot="10800000">
            <a:off x="6008457" y="6487990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" name="Стрелка вправо 410"/>
          <p:cNvSpPr/>
          <p:nvPr/>
        </p:nvSpPr>
        <p:spPr>
          <a:xfrm rot="10573744">
            <a:off x="7511713" y="6473917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0" name="Стрелка вправо 409"/>
          <p:cNvSpPr/>
          <p:nvPr/>
        </p:nvSpPr>
        <p:spPr>
          <a:xfrm rot="5747942">
            <a:off x="8365705" y="5273443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" name="Стрелка вправо 408"/>
          <p:cNvSpPr/>
          <p:nvPr/>
        </p:nvSpPr>
        <p:spPr>
          <a:xfrm rot="5400000">
            <a:off x="8427003" y="3759734"/>
            <a:ext cx="384706" cy="124009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8" name="Стрелка вправо 407"/>
          <p:cNvSpPr/>
          <p:nvPr/>
        </p:nvSpPr>
        <p:spPr>
          <a:xfrm rot="5071786">
            <a:off x="8352159" y="2284252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7" name="Стрелка вправо 406"/>
          <p:cNvSpPr/>
          <p:nvPr/>
        </p:nvSpPr>
        <p:spPr>
          <a:xfrm rot="2367491">
            <a:off x="7638477" y="1030217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6" name="Стрелка вправо 405"/>
          <p:cNvSpPr/>
          <p:nvPr/>
        </p:nvSpPr>
        <p:spPr>
          <a:xfrm rot="902209">
            <a:off x="6193592" y="643315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5" name="Стрелка вправо 404"/>
          <p:cNvSpPr/>
          <p:nvPr/>
        </p:nvSpPr>
        <p:spPr>
          <a:xfrm rot="19508704">
            <a:off x="4910343" y="1253396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4" name="Стрелка вправо 403"/>
          <p:cNvSpPr/>
          <p:nvPr/>
        </p:nvSpPr>
        <p:spPr>
          <a:xfrm rot="2341498">
            <a:off x="3738616" y="1108989"/>
            <a:ext cx="460187" cy="13467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Стрелка вправо 331"/>
          <p:cNvSpPr/>
          <p:nvPr/>
        </p:nvSpPr>
        <p:spPr>
          <a:xfrm rot="21108754">
            <a:off x="2428942" y="818974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 descr="https://mbtskoudsalg.com/images/earth-cartoon-png-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18" y="738188"/>
            <a:ext cx="825321" cy="818587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568120" y="613312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</a:rPr>
              <a:t>1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149" y="5783130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Безопасный Интернет 2019\ракета красная 1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92892" y="622412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Безопасный Интернет 2019\ракета синяя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5544" flipH="1">
            <a:off x="1554931" y="988730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Безопасный Интернет 2019\ракета зеленая 2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95978" y="864168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Пользователь\Desktop\старт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667" b="94000" l="10000" r="90000">
                        <a14:foregroundMark x1="18833" y1="29333" x2="18833" y2="48889"/>
                        <a14:foregroundMark x1="81167" y1="30000" x2="81500" y2="65111"/>
                        <a14:foregroundMark x1="39667" y1="70667" x2="43000" y2="70444"/>
                        <a14:foregroundMark x1="56833" y1="72667" x2="60667" y2="71778"/>
                        <a14:foregroundMark x1="48833" y1="15556" x2="50667" y2="36667"/>
                        <a14:foregroundMark x1="52333" y1="18444" x2="49500" y2="52000"/>
                        <a14:foregroundMark x1="51167" y1="12889" x2="53667" y2="16889"/>
                        <a14:foregroundMark x1="25500" y1="33333" x2="26000" y2="59333"/>
                        <a14:foregroundMark x1="19000" y1="53111" x2="18667" y2="68000"/>
                        <a14:foregroundMark x1="18333" y1="72667" x2="25833" y2="72000"/>
                        <a14:foregroundMark x1="74000" y1="27111" x2="74667" y2="47111"/>
                        <a14:foregroundMark x1="78167" y1="27111" x2="80500" y2="25778"/>
                        <a14:foregroundMark x1="74833" y1="72444" x2="80833" y2="72000"/>
                        <a14:foregroundMark x1="55667" y1="43111" x2="53833" y2="48000"/>
                        <a14:foregroundMark x1="49333" y1="61111" x2="49500" y2="66889"/>
                        <a14:foregroundMark x1="43167" y1="59778" x2="43167" y2="59778"/>
                        <a14:foregroundMark x1="43333" y1="63778" x2="43333" y2="63778"/>
                        <a14:foregroundMark x1="54000" y1="68000" x2="54000" y2="68000"/>
                        <a14:foregroundMark x1="56833" y1="60000" x2="56833" y2="61778"/>
                        <a14:foregroundMark x1="57167" y1="65111" x2="57167" y2="65111"/>
                        <a14:foregroundMark x1="47167" y1="65556" x2="47167" y2="65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" y="204146"/>
            <a:ext cx="1016923" cy="76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0446" y="-36825"/>
            <a:ext cx="958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5-конечная звезда 8"/>
          <p:cNvSpPr/>
          <p:nvPr/>
        </p:nvSpPr>
        <p:spPr>
          <a:xfrm>
            <a:off x="1372532" y="227728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1782398" y="233740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2195736" y="225316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4190847" y="56385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Овал 21"/>
          <p:cNvSpPr/>
          <p:nvPr/>
        </p:nvSpPr>
        <p:spPr>
          <a:xfrm>
            <a:off x="3017606" y="426735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26" name="5-конечная звезда 25"/>
          <p:cNvSpPr/>
          <p:nvPr/>
        </p:nvSpPr>
        <p:spPr>
          <a:xfrm>
            <a:off x="2843808" y="67123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5-конечная звезда 26"/>
          <p:cNvSpPr/>
          <p:nvPr/>
        </p:nvSpPr>
        <p:spPr>
          <a:xfrm>
            <a:off x="3231884" y="67123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5-конечная звезда 28"/>
          <p:cNvSpPr/>
          <p:nvPr/>
        </p:nvSpPr>
        <p:spPr>
          <a:xfrm>
            <a:off x="3635896" y="67123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125716" y="1124744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</a:rPr>
              <a:t>3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</a:endParaRPr>
          </a:p>
        </p:txBody>
      </p:sp>
      <p:pic>
        <p:nvPicPr>
          <p:cNvPr id="32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7142060" y="4825148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5-конечная звезда 35"/>
          <p:cNvSpPr/>
          <p:nvPr/>
        </p:nvSpPr>
        <p:spPr>
          <a:xfrm>
            <a:off x="3995936" y="836712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5-конечная звезда 36"/>
          <p:cNvSpPr/>
          <p:nvPr/>
        </p:nvSpPr>
        <p:spPr>
          <a:xfrm>
            <a:off x="4382267" y="836712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/>
        </p:nvSpPr>
        <p:spPr>
          <a:xfrm>
            <a:off x="4788024" y="836712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377490" y="413502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</a:rPr>
              <a:t>4</a:t>
            </a:r>
          </a:p>
        </p:txBody>
      </p:sp>
      <p:pic>
        <p:nvPicPr>
          <p:cNvPr id="40" name="Picture 2" descr="F:\Безопасный Интернет 2019\ракета красная 1.pn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15189" y="396834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F:\Безопасный Интернет 2019\ракета синяя.jp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5544" flipH="1">
            <a:off x="5574772" y="862517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5-конечная звезда 42"/>
          <p:cNvSpPr/>
          <p:nvPr/>
        </p:nvSpPr>
        <p:spPr>
          <a:xfrm>
            <a:off x="5289325" y="44624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5-конечная звезда 43"/>
          <p:cNvSpPr/>
          <p:nvPr/>
        </p:nvSpPr>
        <p:spPr>
          <a:xfrm>
            <a:off x="5632146" y="44624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5-конечная звезда 44"/>
          <p:cNvSpPr/>
          <p:nvPr/>
        </p:nvSpPr>
        <p:spPr>
          <a:xfrm>
            <a:off x="6040231" y="44624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6834030" y="373434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47" name="5-конечная звезда 46"/>
          <p:cNvSpPr/>
          <p:nvPr/>
        </p:nvSpPr>
        <p:spPr>
          <a:xfrm>
            <a:off x="6667155" y="40650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5-конечная звезда 47"/>
          <p:cNvSpPr/>
          <p:nvPr/>
        </p:nvSpPr>
        <p:spPr>
          <a:xfrm>
            <a:off x="7048308" y="40650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5-конечная звезда 48"/>
          <p:cNvSpPr/>
          <p:nvPr/>
        </p:nvSpPr>
        <p:spPr>
          <a:xfrm>
            <a:off x="7429461" y="44475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" name="Picture 2" descr="F:\Безопасный Интернет 2019\ракета красная 1.pn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22569" flipH="1">
            <a:off x="6826617" y="284712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" descr="F:\Безопасный Интернет 2019\ракета синяя.jp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12663" flipH="1">
            <a:off x="6838210" y="782163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F:\Безопасный Интернет 2019\ракета зеленая 2.jp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67532" flipH="1">
            <a:off x="7201798" y="633175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Овал 52"/>
          <p:cNvSpPr/>
          <p:nvPr/>
        </p:nvSpPr>
        <p:spPr>
          <a:xfrm>
            <a:off x="8202182" y="1163027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CC00"/>
            </a:solidFill>
          </a:ln>
          <a:effectLst>
            <a:glow rad="139700">
              <a:srgbClr val="00CC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60" name="Овал 59"/>
          <p:cNvSpPr/>
          <p:nvPr/>
        </p:nvSpPr>
        <p:spPr>
          <a:xfrm>
            <a:off x="8274190" y="2708920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CC00"/>
            </a:solidFill>
          </a:ln>
          <a:effectLst>
            <a:glow rad="139700">
              <a:srgbClr val="00CC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7</a:t>
            </a:r>
          </a:p>
        </p:txBody>
      </p:sp>
      <p:pic>
        <p:nvPicPr>
          <p:cNvPr id="61" name="Picture 2" descr="F:\Безопасный Интернет 2019\ракета красная 1.pn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98874" flipH="1">
            <a:off x="8240311" y="2707648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" descr="F:\Безопасный Интернет 2019\ракета синяя.jp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35845" flipH="1">
            <a:off x="8398644" y="3070592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F:\Безопасный Интернет 2019\ракета зеленая 2.jp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68624" flipH="1">
            <a:off x="8715357" y="2847546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5-конечная звезда 63"/>
          <p:cNvSpPr/>
          <p:nvPr/>
        </p:nvSpPr>
        <p:spPr>
          <a:xfrm>
            <a:off x="7982667" y="2348880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5-конечная звезда 64"/>
          <p:cNvSpPr/>
          <p:nvPr/>
        </p:nvSpPr>
        <p:spPr>
          <a:xfrm>
            <a:off x="8414715" y="2348880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5-конечная звезда 65"/>
          <p:cNvSpPr/>
          <p:nvPr/>
        </p:nvSpPr>
        <p:spPr>
          <a:xfrm>
            <a:off x="8774755" y="2348880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8202182" y="4080540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CC00"/>
            </a:solidFill>
          </a:ln>
          <a:effectLst>
            <a:glow rad="139700">
              <a:srgbClr val="00CC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8</a:t>
            </a:r>
          </a:p>
        </p:txBody>
      </p:sp>
      <p:pic>
        <p:nvPicPr>
          <p:cNvPr id="69" name="Picture 2" descr="F:\Безопасный Интернет 2019\ракета красная 1.png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09821" flipH="1">
            <a:off x="8365963" y="4130495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F:\Безопасный Интернет 2019\ракета зеленая 2.jpg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87705" flipH="1">
            <a:off x="8632962" y="4292123"/>
            <a:ext cx="399119" cy="396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3" descr="F:\Безопасный Интернет 2019\ракета синяя.jpg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32233" flipH="1">
            <a:off x="8187360" y="4356090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5-конечная звезда 71"/>
          <p:cNvSpPr/>
          <p:nvPr/>
        </p:nvSpPr>
        <p:spPr>
          <a:xfrm>
            <a:off x="7933517" y="3717032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5-конечная звезда 72"/>
          <p:cNvSpPr/>
          <p:nvPr/>
        </p:nvSpPr>
        <p:spPr>
          <a:xfrm>
            <a:off x="8309811" y="3717032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5-конечная звезда 73"/>
          <p:cNvSpPr/>
          <p:nvPr/>
        </p:nvSpPr>
        <p:spPr>
          <a:xfrm>
            <a:off x="8733058" y="3717032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8100392" y="5736724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CC00"/>
            </a:solidFill>
          </a:ln>
          <a:effectLst>
            <a:glow rad="139700">
              <a:srgbClr val="00CC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9</a:t>
            </a:r>
          </a:p>
        </p:txBody>
      </p:sp>
      <p:pic>
        <p:nvPicPr>
          <p:cNvPr id="1027" name="Picture 3" descr="C:\Users\Пользователь\Desktop\Безопасный Интернет 2019\778631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20000" y1="21498" x2="27143" y2="34528"/>
                        <a14:foregroundMark x1="13143" y1="29642" x2="32000" y2="27687"/>
                        <a14:foregroundMark x1="35714" y1="10749" x2="35714" y2="10749"/>
                        <a14:foregroundMark x1="9143" y1="22801" x2="4571" y2="27036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375" y="77104"/>
            <a:ext cx="874113" cy="76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F:\Безопасный Интернет 2019\ракета красная 1.png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53528" flipH="1">
            <a:off x="8254750" y="5715999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3" descr="F:\Безопасный Интернет 2019\ракета синяя.jpg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06618" flipH="1">
            <a:off x="8123479" y="6092801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 descr="F:\Безопасный Интернет 2019\ракета зеленая 2.jpg">
            <a:hlinkClick r:id="rId27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81691" flipH="1">
            <a:off x="8455784" y="5884882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5-конечная звезда 78"/>
          <p:cNvSpPr/>
          <p:nvPr/>
        </p:nvSpPr>
        <p:spPr>
          <a:xfrm>
            <a:off x="7909283" y="5373216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5-конечная звезда 79"/>
          <p:cNvSpPr/>
          <p:nvPr/>
        </p:nvSpPr>
        <p:spPr>
          <a:xfrm>
            <a:off x="8298713" y="5373216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5-конечная звезда 80"/>
          <p:cNvSpPr/>
          <p:nvPr/>
        </p:nvSpPr>
        <p:spPr>
          <a:xfrm>
            <a:off x="8693416" y="5373216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6618006" y="6047706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00CC00"/>
            </a:solidFill>
          </a:ln>
          <a:effectLst>
            <a:glow rad="139700">
              <a:srgbClr val="00CC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10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id="83" name="Picture 2" descr="F:\Безопасный Интернет 2019\ракета красная 1.png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53528" flipH="1">
            <a:off x="6782572" y="5987412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3" descr="F:\Безопасный Интернет 2019\ракета синяя.jpg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06618" flipH="1">
            <a:off x="6801619" y="6467817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F:\Безопасный Интернет 2019\ракета зеленая 2.jpg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81691" flipH="1">
            <a:off x="7082785" y="6243558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5-конечная звезда 85"/>
          <p:cNvSpPr/>
          <p:nvPr/>
        </p:nvSpPr>
        <p:spPr>
          <a:xfrm>
            <a:off x="6470499" y="5737672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5-конечная звезда 86"/>
          <p:cNvSpPr/>
          <p:nvPr/>
        </p:nvSpPr>
        <p:spPr>
          <a:xfrm>
            <a:off x="6830539" y="5737132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5-конечная звезда 87"/>
          <p:cNvSpPr/>
          <p:nvPr/>
        </p:nvSpPr>
        <p:spPr>
          <a:xfrm>
            <a:off x="7190579" y="5737132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5105838" y="6021288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11</a:t>
            </a:r>
          </a:p>
        </p:txBody>
      </p:sp>
      <p:sp>
        <p:nvSpPr>
          <p:cNvPr id="94" name="5-конечная звезда 93"/>
          <p:cNvSpPr/>
          <p:nvPr/>
        </p:nvSpPr>
        <p:spPr>
          <a:xfrm>
            <a:off x="5030339" y="5737132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5-конечная звезда 94"/>
          <p:cNvSpPr/>
          <p:nvPr/>
        </p:nvSpPr>
        <p:spPr>
          <a:xfrm>
            <a:off x="5390379" y="5738296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5-конечная звезда 95"/>
          <p:cNvSpPr/>
          <p:nvPr/>
        </p:nvSpPr>
        <p:spPr>
          <a:xfrm>
            <a:off x="5750419" y="5753924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http://korki.lol/wp-content/uploads/2017/07/virus-eating-computer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100000" l="0" r="100000">
                        <a14:foregroundMark x1="86168" y1="8309" x2="64399" y2="42815"/>
                        <a14:foregroundMark x1="69388" y1="14761" x2="94671" y2="23754"/>
                        <a14:foregroundMark x1="69728" y1="11046" x2="65760" y2="21896"/>
                        <a14:foregroundMark x1="51134" y1="15347" x2="51134" y2="15347"/>
                        <a14:foregroundMark x1="48980" y1="14467" x2="50113" y2="20626"/>
                        <a14:foregroundMark x1="89002" y1="13587" x2="96825" y2="20919"/>
                        <a14:foregroundMark x1="79365" y1="7038" x2="82540" y2="12610"/>
                        <a14:foregroundMark x1="90816" y1="4888" x2="90816" y2="4888"/>
                        <a14:foregroundMark x1="85034" y1="1857" x2="85034" y2="1857"/>
                        <a14:foregroundMark x1="71088" y1="11046" x2="61451" y2="19355"/>
                        <a14:foregroundMark x1="92177" y1="24927" x2="81519" y2="38221"/>
                        <a14:foregroundMark x1="77551" y1="40371" x2="94671" y2="31672"/>
                        <a14:foregroundMark x1="82200" y1="41838" x2="90023" y2="39394"/>
                        <a14:foregroundMark x1="70408" y1="52688" x2="79705" y2="49560"/>
                        <a14:foregroundMark x1="78685" y1="34506" x2="72902" y2="38807"/>
                        <a14:foregroundMark x1="88322" y1="11046" x2="93991" y2="117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2920" y="1833980"/>
            <a:ext cx="614037" cy="71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do.ngs.ru/preview/do/295953ce0bed3bfcd0d243ddba51a932_1441026634_977_899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2225" b="96440" l="9826" r="99591">
                        <a14:foregroundMark x1="49232" y1="22358" x2="37564" y2="28810"/>
                        <a14:foregroundMark x1="38690" y1="37931" x2="51484" y2="35929"/>
                        <a14:foregroundMark x1="28045" y1="49166" x2="32651" y2="66630"/>
                        <a14:foregroundMark x1="22927" y1="58398" x2="34903" y2="64516"/>
                        <a14:foregroundMark x1="30502" y1="47164" x2="36233" y2="58954"/>
                        <a14:foregroundMark x1="68577" y1="46274" x2="75640" y2="51835"/>
                        <a14:foregroundMark x1="68270" y1="53615" x2="72160" y2="58065"/>
                        <a14:foregroundMark x1="47902" y1="21468" x2="56090" y2="341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042" y="3721893"/>
            <a:ext cx="970228" cy="89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Овал 96"/>
          <p:cNvSpPr/>
          <p:nvPr/>
        </p:nvSpPr>
        <p:spPr>
          <a:xfrm>
            <a:off x="3665678" y="6009954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12</a:t>
            </a:r>
          </a:p>
        </p:txBody>
      </p:sp>
      <p:pic>
        <p:nvPicPr>
          <p:cNvPr id="98" name="Picture 2" descr="F:\Безопасный Интернет 2019\ракета красная 1.png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53528" flipH="1">
            <a:off x="3974260" y="5917323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3" descr="F:\Безопасный Интернет 2019\ракета синяя.jpg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06618" flipH="1">
            <a:off x="4055199" y="6402882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4" descr="F:\Безопасный Интернет 2019\ракета зеленая 2.jpg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81691" flipH="1">
            <a:off x="3730960" y="6182870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5-конечная звезда 100"/>
          <p:cNvSpPr/>
          <p:nvPr/>
        </p:nvSpPr>
        <p:spPr>
          <a:xfrm>
            <a:off x="3518171" y="5684116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5-конечная звезда 101"/>
          <p:cNvSpPr/>
          <p:nvPr/>
        </p:nvSpPr>
        <p:spPr>
          <a:xfrm>
            <a:off x="3878211" y="5680260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5-конечная звезда 102"/>
          <p:cNvSpPr/>
          <p:nvPr/>
        </p:nvSpPr>
        <p:spPr>
          <a:xfrm>
            <a:off x="4238251" y="5684116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2081502" y="6009954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13</a:t>
            </a:r>
          </a:p>
        </p:txBody>
      </p:sp>
      <p:pic>
        <p:nvPicPr>
          <p:cNvPr id="105" name="Picture 7" descr="http://apple-iphone.net.ru/_nw/29/56061029.jp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7143" b="97098" l="4857" r="93157">
                        <a14:foregroundMark x1="46137" y1="19420" x2="34437" y2="25893"/>
                        <a14:foregroundMark x1="25828" y1="22991" x2="70199" y2="47991"/>
                        <a14:foregroundMark x1="73731" y1="23661" x2="72406" y2="37277"/>
                        <a14:foregroundMark x1="25828" y1="29241" x2="29360" y2="43750"/>
                        <a14:foregroundMark x1="22075" y1="80580" x2="69536" y2="81473"/>
                        <a14:foregroundMark x1="54084" y1="72991" x2="59823" y2="80804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014" y="1121265"/>
            <a:ext cx="357398" cy="353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F:\Безопасный Интернет 2019\ракета красная 1.png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95521" flipH="1">
            <a:off x="2191505" y="6002306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3" descr="F:\Безопасный Интернет 2019\ракета синяя.jpg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6748" flipH="1">
            <a:off x="2152429" y="6429922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F:\Безопасный Интернет 2019\ракета зеленая 2.jpg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71261" flipH="1">
            <a:off x="2535622" y="6349264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" name="Овал 115"/>
          <p:cNvSpPr/>
          <p:nvPr/>
        </p:nvSpPr>
        <p:spPr>
          <a:xfrm>
            <a:off x="813251" y="5468845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14</a:t>
            </a:r>
          </a:p>
        </p:txBody>
      </p:sp>
      <p:pic>
        <p:nvPicPr>
          <p:cNvPr id="118" name="Picture 2" descr="F:\Безопасный Интернет 2019\ракета красная 1.png">
            <a:hlinkClick r:id="rId37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83695" flipH="1">
            <a:off x="822048" y="5431599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3" descr="F:\Безопасный Интернет 2019\ракета синяя.jpg">
            <a:hlinkClick r:id="rId37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49622" flipH="1">
            <a:off x="930557" y="5853188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4" descr="F:\Безопасный Интернет 2019\ракета зеленая 2.jpg">
            <a:hlinkClick r:id="rId37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33988" flipH="1">
            <a:off x="1263928" y="5562278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5-конечная звезда 120"/>
          <p:cNvSpPr/>
          <p:nvPr/>
        </p:nvSpPr>
        <p:spPr>
          <a:xfrm>
            <a:off x="637851" y="5096094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5-конечная звезда 121"/>
          <p:cNvSpPr/>
          <p:nvPr/>
        </p:nvSpPr>
        <p:spPr>
          <a:xfrm>
            <a:off x="1069899" y="5111123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5-конечная звезда 122"/>
          <p:cNvSpPr/>
          <p:nvPr/>
        </p:nvSpPr>
        <p:spPr>
          <a:xfrm>
            <a:off x="1429939" y="5147998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Овал 123"/>
          <p:cNvSpPr/>
          <p:nvPr/>
        </p:nvSpPr>
        <p:spPr>
          <a:xfrm>
            <a:off x="198708" y="4071379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>
            <a:glow rad="139700">
              <a:srgbClr val="FFFF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</a:rPr>
              <a:t>15</a:t>
            </a:r>
          </a:p>
        </p:txBody>
      </p:sp>
      <p:sp>
        <p:nvSpPr>
          <p:cNvPr id="128" name="5-конечная звезда 127"/>
          <p:cNvSpPr/>
          <p:nvPr/>
        </p:nvSpPr>
        <p:spPr>
          <a:xfrm>
            <a:off x="60669" y="3719607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5-конечная звезда 128"/>
          <p:cNvSpPr/>
          <p:nvPr/>
        </p:nvSpPr>
        <p:spPr>
          <a:xfrm>
            <a:off x="473141" y="3717032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5-конечная звезда 129"/>
          <p:cNvSpPr/>
          <p:nvPr/>
        </p:nvSpPr>
        <p:spPr>
          <a:xfrm>
            <a:off x="844973" y="3741243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Овал 130"/>
          <p:cNvSpPr/>
          <p:nvPr/>
        </p:nvSpPr>
        <p:spPr>
          <a:xfrm>
            <a:off x="1745446" y="4402074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E36E0D"/>
            </a:solidFill>
          </a:ln>
          <a:effectLst>
            <a:glow rad="139700">
              <a:srgbClr val="E36E0D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E36E0D"/>
                </a:solidFill>
              </a:rPr>
              <a:t>16</a:t>
            </a:r>
          </a:p>
        </p:txBody>
      </p:sp>
      <p:pic>
        <p:nvPicPr>
          <p:cNvPr id="132" name="Picture 2" descr="F:\Безопасный Интернет 2019\ракета красная 1.png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1612" flipH="1">
            <a:off x="1861058" y="4460255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3" descr="F:\Безопасный Интернет 2019\ракета синяя.jpg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4096" flipH="1">
            <a:off x="2035952" y="4758327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F:\Безопасный Интернет 2019\ракета зеленая 2.jpg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5484" flipH="1">
            <a:off x="1709213" y="4674319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5-конечная звезда 134"/>
          <p:cNvSpPr/>
          <p:nvPr/>
        </p:nvSpPr>
        <p:spPr>
          <a:xfrm>
            <a:off x="1612794" y="4118891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5-конечная звезда 135"/>
          <p:cNvSpPr/>
          <p:nvPr/>
        </p:nvSpPr>
        <p:spPr>
          <a:xfrm>
            <a:off x="1961348" y="4102368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5-конечная звезда 136"/>
          <p:cNvSpPr/>
          <p:nvPr/>
        </p:nvSpPr>
        <p:spPr>
          <a:xfrm>
            <a:off x="2330426" y="4114042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Овал 137"/>
          <p:cNvSpPr/>
          <p:nvPr/>
        </p:nvSpPr>
        <p:spPr>
          <a:xfrm>
            <a:off x="3114754" y="4916097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E36E0D"/>
            </a:solidFill>
          </a:ln>
          <a:effectLst>
            <a:glow rad="139700">
              <a:srgbClr val="E36E0D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E36E0D"/>
                </a:solidFill>
              </a:rPr>
              <a:t>17</a:t>
            </a:r>
          </a:p>
        </p:txBody>
      </p:sp>
      <p:sp>
        <p:nvSpPr>
          <p:cNvPr id="142" name="5-конечная звезда 141"/>
          <p:cNvSpPr/>
          <p:nvPr/>
        </p:nvSpPr>
        <p:spPr>
          <a:xfrm>
            <a:off x="2915816" y="4628065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5-конечная звезда 142"/>
          <p:cNvSpPr/>
          <p:nvPr/>
        </p:nvSpPr>
        <p:spPr>
          <a:xfrm>
            <a:off x="3329032" y="4613152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Овал 144"/>
          <p:cNvSpPr/>
          <p:nvPr/>
        </p:nvSpPr>
        <p:spPr>
          <a:xfrm>
            <a:off x="4719334" y="4895496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E36E0D"/>
            </a:solidFill>
          </a:ln>
          <a:effectLst>
            <a:glow rad="139700">
              <a:srgbClr val="E36E0D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E36E0D"/>
                </a:solidFill>
              </a:rPr>
              <a:t>18</a:t>
            </a:r>
          </a:p>
        </p:txBody>
      </p:sp>
      <p:pic>
        <p:nvPicPr>
          <p:cNvPr id="146" name="Picture 2" descr="F:\Безопасный Интернет 2019\ракета красная 1.png">
            <a:hlinkClick r:id="rId3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1276" flipH="1">
            <a:off x="4725604" y="4955099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3" descr="F:\Безопасный Интернет 2019\ракета синяя.jpg">
            <a:hlinkClick r:id="rId39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7867" flipH="1">
            <a:off x="5187441" y="5060738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4" descr="F:\Безопасный Интернет 2019\ракета зеленая 2.jpg">
            <a:hlinkClick r:id="rId39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673" flipH="1">
            <a:off x="4929887" y="5363535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" name="5-конечная звезда 148"/>
          <p:cNvSpPr/>
          <p:nvPr/>
        </p:nvSpPr>
        <p:spPr>
          <a:xfrm>
            <a:off x="4599240" y="4579379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5-конечная звезда 149"/>
          <p:cNvSpPr/>
          <p:nvPr/>
        </p:nvSpPr>
        <p:spPr>
          <a:xfrm>
            <a:off x="4996232" y="4584744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5-конечная звезда 150"/>
          <p:cNvSpPr/>
          <p:nvPr/>
        </p:nvSpPr>
        <p:spPr>
          <a:xfrm>
            <a:off x="5406474" y="4597553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Овал 151"/>
          <p:cNvSpPr/>
          <p:nvPr/>
        </p:nvSpPr>
        <p:spPr>
          <a:xfrm>
            <a:off x="6309678" y="4796384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E36E0D"/>
            </a:solidFill>
          </a:ln>
          <a:effectLst>
            <a:glow rad="139700">
              <a:srgbClr val="E36E0D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E36E0D"/>
                </a:solidFill>
              </a:rPr>
              <a:t>19</a:t>
            </a:r>
          </a:p>
        </p:txBody>
      </p:sp>
      <p:pic>
        <p:nvPicPr>
          <p:cNvPr id="154" name="Picture 3" descr="F:\Безопасный Интернет 2019\ракета синяя.jpg">
            <a:hlinkClick r:id="rId4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1733" flipH="1">
            <a:off x="6353370" y="5189056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4" descr="F:\Безопасный Интернет 2019\ракета зеленая 2.jpg">
            <a:hlinkClick r:id="rId40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5809" flipH="1">
            <a:off x="6720853" y="5004692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" name="5-конечная звезда 155"/>
          <p:cNvSpPr/>
          <p:nvPr/>
        </p:nvSpPr>
        <p:spPr>
          <a:xfrm>
            <a:off x="6176268" y="4539069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5-конечная звезда 156"/>
          <p:cNvSpPr/>
          <p:nvPr/>
        </p:nvSpPr>
        <p:spPr>
          <a:xfrm>
            <a:off x="6513566" y="4537116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Овал 158"/>
          <p:cNvSpPr/>
          <p:nvPr/>
        </p:nvSpPr>
        <p:spPr>
          <a:xfrm>
            <a:off x="6976300" y="3457764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E36E0D"/>
            </a:solidFill>
          </a:ln>
          <a:effectLst>
            <a:glow rad="139700">
              <a:srgbClr val="E36E0D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E36E0D"/>
                </a:solidFill>
              </a:rPr>
              <a:t>20</a:t>
            </a:r>
          </a:p>
        </p:txBody>
      </p:sp>
      <p:sp>
        <p:nvSpPr>
          <p:cNvPr id="164" name="5-конечная звезда 163"/>
          <p:cNvSpPr/>
          <p:nvPr/>
        </p:nvSpPr>
        <p:spPr>
          <a:xfrm>
            <a:off x="6881434" y="3143913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5-конечная звезда 164"/>
          <p:cNvSpPr/>
          <p:nvPr/>
        </p:nvSpPr>
        <p:spPr>
          <a:xfrm>
            <a:off x="7249616" y="3143913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5-конечная звезда 165"/>
          <p:cNvSpPr/>
          <p:nvPr/>
        </p:nvSpPr>
        <p:spPr>
          <a:xfrm>
            <a:off x="7618976" y="3143913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Овал 166"/>
          <p:cNvSpPr/>
          <p:nvPr/>
        </p:nvSpPr>
        <p:spPr>
          <a:xfrm>
            <a:off x="6939964" y="1756623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21</a:t>
            </a:r>
          </a:p>
        </p:txBody>
      </p:sp>
      <p:sp>
        <p:nvSpPr>
          <p:cNvPr id="174" name="Овал 173"/>
          <p:cNvSpPr/>
          <p:nvPr/>
        </p:nvSpPr>
        <p:spPr>
          <a:xfrm>
            <a:off x="5359524" y="1700808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22</a:t>
            </a:r>
          </a:p>
        </p:txBody>
      </p:sp>
      <p:pic>
        <p:nvPicPr>
          <p:cNvPr id="175" name="Picture 2" descr="F:\Безопасный Интернет 2019\ракета красная 1.png">
            <a:hlinkClick r:id="rId41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59941" flipH="1">
            <a:off x="5329419" y="1704773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6" name="Picture 3" descr="F:\Безопасный Интернет 2019\ракета синяя.jpg">
            <a:hlinkClick r:id="rId41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53253" flipH="1">
            <a:off x="5747970" y="1848645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" name="Picture 4" descr="F:\Безопасный Интернет 2019\ракета зеленая 2.jpg">
            <a:hlinkClick r:id="rId41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16215" flipH="1">
            <a:off x="5434303" y="2060598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8" name="5-конечная звезда 177"/>
          <p:cNvSpPr/>
          <p:nvPr/>
        </p:nvSpPr>
        <p:spPr>
          <a:xfrm>
            <a:off x="5146263" y="1412776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5-конечная звезда 178"/>
          <p:cNvSpPr/>
          <p:nvPr/>
        </p:nvSpPr>
        <p:spPr>
          <a:xfrm>
            <a:off x="5527640" y="1412776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5-конечная звезда 179"/>
          <p:cNvSpPr/>
          <p:nvPr/>
        </p:nvSpPr>
        <p:spPr>
          <a:xfrm>
            <a:off x="5922686" y="1412776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1" name="Picture 2" descr="F:\Безопасный Интернет 2019\ракета красная 1.png">
            <a:hlinkClick r:id="rId42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44337" flipH="1">
            <a:off x="6912737" y="1901986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3" descr="F:\Безопасный Интернет 2019\ракета синяя.jpg">
            <a:hlinkClick r:id="rId42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58527" flipH="1">
            <a:off x="7331928" y="1741549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" name="Picture 4" descr="F:\Безопасный Интернет 2019\ракета зеленая 2.jpg">
            <a:hlinkClick r:id="rId4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69630" flipH="1">
            <a:off x="7302593" y="2109216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" name="5-конечная звезда 183"/>
          <p:cNvSpPr/>
          <p:nvPr/>
        </p:nvSpPr>
        <p:spPr>
          <a:xfrm>
            <a:off x="6708827" y="1417999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5" name="5-конечная звезда 184"/>
          <p:cNvSpPr/>
          <p:nvPr/>
        </p:nvSpPr>
        <p:spPr>
          <a:xfrm>
            <a:off x="7115469" y="1401932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5-конечная звезда 185"/>
          <p:cNvSpPr/>
          <p:nvPr/>
        </p:nvSpPr>
        <p:spPr>
          <a:xfrm>
            <a:off x="7524328" y="1412759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5-конечная звезда 186"/>
          <p:cNvSpPr/>
          <p:nvPr/>
        </p:nvSpPr>
        <p:spPr>
          <a:xfrm>
            <a:off x="1861987" y="5721922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8" name="5-конечная звезда 187"/>
          <p:cNvSpPr/>
          <p:nvPr/>
        </p:nvSpPr>
        <p:spPr>
          <a:xfrm>
            <a:off x="2222027" y="5719139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9" name="5-конечная звезда 188"/>
          <p:cNvSpPr/>
          <p:nvPr/>
        </p:nvSpPr>
        <p:spPr>
          <a:xfrm>
            <a:off x="2582067" y="5725559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0" name="Овал 189"/>
          <p:cNvSpPr/>
          <p:nvPr/>
        </p:nvSpPr>
        <p:spPr>
          <a:xfrm>
            <a:off x="5897926" y="3288452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23</a:t>
            </a:r>
          </a:p>
        </p:txBody>
      </p:sp>
      <p:sp>
        <p:nvSpPr>
          <p:cNvPr id="191" name="Овал 190"/>
          <p:cNvSpPr/>
          <p:nvPr/>
        </p:nvSpPr>
        <p:spPr>
          <a:xfrm>
            <a:off x="4499992" y="2841062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192" name="Овал 191"/>
          <p:cNvSpPr/>
          <p:nvPr/>
        </p:nvSpPr>
        <p:spPr>
          <a:xfrm>
            <a:off x="3619961" y="3861306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25</a:t>
            </a:r>
          </a:p>
        </p:txBody>
      </p:sp>
      <p:sp>
        <p:nvSpPr>
          <p:cNvPr id="193" name="Овал 192"/>
          <p:cNvSpPr/>
          <p:nvPr/>
        </p:nvSpPr>
        <p:spPr>
          <a:xfrm>
            <a:off x="2283022" y="3330271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397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26</a:t>
            </a:r>
          </a:p>
        </p:txBody>
      </p:sp>
      <p:sp>
        <p:nvSpPr>
          <p:cNvPr id="194" name="Овал 193"/>
          <p:cNvSpPr/>
          <p:nvPr/>
        </p:nvSpPr>
        <p:spPr>
          <a:xfrm>
            <a:off x="3089614" y="1959473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397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27</a:t>
            </a:r>
          </a:p>
        </p:txBody>
      </p:sp>
      <p:sp>
        <p:nvSpPr>
          <p:cNvPr id="195" name="Овал 194"/>
          <p:cNvSpPr/>
          <p:nvPr/>
        </p:nvSpPr>
        <p:spPr>
          <a:xfrm>
            <a:off x="1767598" y="1844898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397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28</a:t>
            </a:r>
          </a:p>
        </p:txBody>
      </p:sp>
      <p:sp>
        <p:nvSpPr>
          <p:cNvPr id="196" name="Овал 195"/>
          <p:cNvSpPr/>
          <p:nvPr/>
        </p:nvSpPr>
        <p:spPr>
          <a:xfrm>
            <a:off x="1082334" y="3140968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397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29</a:t>
            </a:r>
          </a:p>
        </p:txBody>
      </p:sp>
      <p:sp>
        <p:nvSpPr>
          <p:cNvPr id="197" name="Овал 196"/>
          <p:cNvSpPr/>
          <p:nvPr/>
        </p:nvSpPr>
        <p:spPr>
          <a:xfrm>
            <a:off x="156432" y="2095118"/>
            <a:ext cx="762306" cy="78862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glow rad="1397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30</a:t>
            </a:r>
          </a:p>
        </p:txBody>
      </p:sp>
      <p:pic>
        <p:nvPicPr>
          <p:cNvPr id="42" name="Picture 4" descr="F:\Безопасный Интернет 2019\ракета зеленая 2.jp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40677" y="479559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5" name="Стрелка вправо 414"/>
          <p:cNvSpPr/>
          <p:nvPr/>
        </p:nvSpPr>
        <p:spPr>
          <a:xfrm rot="12351449">
            <a:off x="1570957" y="6140303"/>
            <a:ext cx="384706" cy="124009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7" name="Стрелка вправо 416"/>
          <p:cNvSpPr/>
          <p:nvPr/>
        </p:nvSpPr>
        <p:spPr>
          <a:xfrm rot="1238243">
            <a:off x="1050640" y="4448321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8" name="Стрелка вправо 417"/>
          <p:cNvSpPr/>
          <p:nvPr/>
        </p:nvSpPr>
        <p:spPr>
          <a:xfrm rot="1238243">
            <a:off x="2492635" y="5104181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9" name="Стрелка вправо 418"/>
          <p:cNvSpPr/>
          <p:nvPr/>
        </p:nvSpPr>
        <p:spPr>
          <a:xfrm>
            <a:off x="4034787" y="5339526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0" name="Стрелка вправо 419"/>
          <p:cNvSpPr/>
          <p:nvPr/>
        </p:nvSpPr>
        <p:spPr>
          <a:xfrm>
            <a:off x="5632146" y="5317431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3" name="Стрелка вправо 422"/>
          <p:cNvSpPr/>
          <p:nvPr/>
        </p:nvSpPr>
        <p:spPr>
          <a:xfrm rot="10800000">
            <a:off x="6230776" y="1916832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4" name="Picture 2" descr="F:\Безопасный Интернет 2019\ракета красная 1.png">
            <a:hlinkClick r:id="rId4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10150" flipH="1">
            <a:off x="5869157" y="3305722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5" name="Picture 3" descr="F:\Безопасный Интернет 2019\ракета синяя.jpg">
            <a:hlinkClick r:id="rId43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01430" flipH="1">
            <a:off x="6311312" y="3229527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6" name="Picture 4" descr="F:\Безопасный Интернет 2019\ракета зеленая 2.jpg">
            <a:hlinkClick r:id="rId43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57983" flipH="1">
            <a:off x="6198091" y="3686802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8" name="5-конечная звезда 427"/>
          <p:cNvSpPr/>
          <p:nvPr/>
        </p:nvSpPr>
        <p:spPr>
          <a:xfrm>
            <a:off x="5674707" y="2996952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9" name="5-конечная звезда 428"/>
          <p:cNvSpPr/>
          <p:nvPr/>
        </p:nvSpPr>
        <p:spPr>
          <a:xfrm>
            <a:off x="6063901" y="2996952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0" name="5-конечная звезда 429"/>
          <p:cNvSpPr/>
          <p:nvPr/>
        </p:nvSpPr>
        <p:spPr>
          <a:xfrm>
            <a:off x="6445738" y="2996952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4" descr="F:\Безопасный Интернет 2019\ракета зеленая 2.jpg">
            <a:hlinkClick r:id="rId44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03040" y="1433199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F:\Безопасный Интернет 2019\ракета синяя.jpg">
            <a:hlinkClick r:id="rId44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5544" flipH="1">
            <a:off x="4236718" y="1409648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F:\Безопасный Интернет 2019\ракета красная 1.png">
            <a:hlinkClick r:id="rId44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12419" y="1127507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1" name="Picture 7" descr="http://apple-iphone.net.ru/_nw/29/56061029.jpg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BEBA8EAE-BF5A-486C-A8C5-ECC9F3942E4B}">
                <a14:imgProps xmlns:a14="http://schemas.microsoft.com/office/drawing/2010/main">
                  <a14:imgLayer r:embed="rId46">
                    <a14:imgEffect>
                      <a14:backgroundRemoval t="7143" b="97098" l="4857" r="93157">
                        <a14:foregroundMark x1="46137" y1="19420" x2="34437" y2="25893"/>
                        <a14:foregroundMark x1="25828" y1="22991" x2="70199" y2="47991"/>
                        <a14:foregroundMark x1="73731" y1="23661" x2="72406" y2="37277"/>
                        <a14:foregroundMark x1="25828" y1="29241" x2="29360" y2="43750"/>
                        <a14:foregroundMark x1="22075" y1="80580" x2="69536" y2="81473"/>
                        <a14:foregroundMark x1="54084" y1="72991" x2="59823" y2="80804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445" y="6009954"/>
            <a:ext cx="333447" cy="329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F:\Безопасный Интернет 2019\ракета красная 1.png">
            <a:hlinkClick r:id="rId47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53528" flipH="1">
            <a:off x="5132114" y="6177422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" descr="F:\Безопасный Интернет 2019\ракета зеленая 2.jpg">
            <a:hlinkClick r:id="rId47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81691" flipH="1">
            <a:off x="5496054" y="6269053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F:\Безопасный Интернет 2019\ракета синяя.jpg">
            <a:hlinkClick r:id="rId47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06618" flipH="1">
            <a:off x="5292335" y="6451261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5" name="5-конечная звезда 434"/>
          <p:cNvSpPr/>
          <p:nvPr/>
        </p:nvSpPr>
        <p:spPr>
          <a:xfrm>
            <a:off x="4355976" y="2515640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6" name="5-конечная звезда 435"/>
          <p:cNvSpPr/>
          <p:nvPr/>
        </p:nvSpPr>
        <p:spPr>
          <a:xfrm>
            <a:off x="4716016" y="2504865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7" name="5-конечная звезда 436"/>
          <p:cNvSpPr/>
          <p:nvPr/>
        </p:nvSpPr>
        <p:spPr>
          <a:xfrm>
            <a:off x="5100487" y="2504865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9" name="Стрелка вправо 438"/>
          <p:cNvSpPr/>
          <p:nvPr/>
        </p:nvSpPr>
        <p:spPr>
          <a:xfrm rot="12397596">
            <a:off x="5293469" y="3622951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1" name="Стрелка вправо 440"/>
          <p:cNvSpPr/>
          <p:nvPr/>
        </p:nvSpPr>
        <p:spPr>
          <a:xfrm rot="7908059">
            <a:off x="4300254" y="3745501"/>
            <a:ext cx="384706" cy="124009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2" name="Picture 2" descr="F:\Безопасный Интернет 2019\ракета красная 1.png">
            <a:hlinkClick r:id="rId48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95521" flipH="1">
            <a:off x="3844818" y="3775086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3" name="Picture 4" descr="F:\Безопасный Интернет 2019\ракета зеленая 2.jpg">
            <a:hlinkClick r:id="rId48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71261" flipH="1">
            <a:off x="3976083" y="4167612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4" name="Picture 3" descr="F:\Безопасный Интернет 2019\ракета синяя.jpg">
            <a:hlinkClick r:id="rId4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6748" flipH="1">
            <a:off x="3550744" y="4084434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5" name="Стрелка вправо 444"/>
          <p:cNvSpPr/>
          <p:nvPr/>
        </p:nvSpPr>
        <p:spPr>
          <a:xfrm rot="12351449">
            <a:off x="3019079" y="3975248"/>
            <a:ext cx="539673" cy="13064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8" name="Стрелка вправо 447"/>
          <p:cNvSpPr/>
          <p:nvPr/>
        </p:nvSpPr>
        <p:spPr>
          <a:xfrm rot="11214507">
            <a:off x="2532043" y="2259958"/>
            <a:ext cx="384706" cy="124009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9" name="Стрелка вправо 448"/>
          <p:cNvSpPr/>
          <p:nvPr/>
        </p:nvSpPr>
        <p:spPr>
          <a:xfrm rot="7518472">
            <a:off x="1571661" y="2847892"/>
            <a:ext cx="500250" cy="95868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0" name="Стрелка вправо 449"/>
          <p:cNvSpPr/>
          <p:nvPr/>
        </p:nvSpPr>
        <p:spPr>
          <a:xfrm rot="13827087">
            <a:off x="732328" y="3047796"/>
            <a:ext cx="384706" cy="124009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1" name="5-конечная звезда 450"/>
          <p:cNvSpPr/>
          <p:nvPr/>
        </p:nvSpPr>
        <p:spPr>
          <a:xfrm>
            <a:off x="3491880" y="3511441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2" name="5-конечная звезда 451"/>
          <p:cNvSpPr/>
          <p:nvPr/>
        </p:nvSpPr>
        <p:spPr>
          <a:xfrm>
            <a:off x="3851920" y="3502584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3" name="5-конечная звезда 452"/>
          <p:cNvSpPr/>
          <p:nvPr/>
        </p:nvSpPr>
        <p:spPr>
          <a:xfrm>
            <a:off x="4211960" y="3514167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54" name="Picture 3" descr="F:\Безопасный Интернет 2019\ракета синяя.jpg">
            <a:hlinkClick r:id="rId49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5544" flipH="1">
            <a:off x="2489694" y="3732557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5" name="Picture 4" descr="F:\Безопасный Интернет 2019\ракета зеленая 2.jpg">
            <a:hlinkClick r:id="rId49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736" y="3471808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6" name="Picture 2" descr="F:\Безопасный Интернет 2019\ракета красная 1.png">
            <a:hlinkClick r:id="rId4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07752" y="3412952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8" name="5-конечная звезда 457"/>
          <p:cNvSpPr/>
          <p:nvPr/>
        </p:nvSpPr>
        <p:spPr>
          <a:xfrm>
            <a:off x="2123728" y="3072740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9" name="5-конечная звезда 458"/>
          <p:cNvSpPr/>
          <p:nvPr/>
        </p:nvSpPr>
        <p:spPr>
          <a:xfrm>
            <a:off x="2522511" y="3068960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" name="5-конечная звезда 459"/>
          <p:cNvSpPr/>
          <p:nvPr/>
        </p:nvSpPr>
        <p:spPr>
          <a:xfrm>
            <a:off x="2843808" y="3068960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1" name="Picture 2" descr="F:\Безопасный Интернет 2019\ракета красная 1.png">
            <a:hlinkClick r:id="rId50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53528" flipH="1">
            <a:off x="3221438" y="1910982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2" name="Picture 4" descr="F:\Безопасный Интернет 2019\ракета зеленая 2.jpg">
            <a:hlinkClick r:id="rId50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81691" flipH="1">
            <a:off x="3154897" y="2324839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3" name="Picture 3" descr="F:\Безопасный Интернет 2019\ракета синяя.jpg">
            <a:hlinkClick r:id="rId5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06618" flipH="1">
            <a:off x="3527738" y="2195788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4" name="Стрелка вправо 463"/>
          <p:cNvSpPr/>
          <p:nvPr/>
        </p:nvSpPr>
        <p:spPr>
          <a:xfrm rot="17950904">
            <a:off x="6784196" y="4473027"/>
            <a:ext cx="548711" cy="13906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5" name="5-конечная звезда 464"/>
          <p:cNvSpPr/>
          <p:nvPr/>
        </p:nvSpPr>
        <p:spPr>
          <a:xfrm>
            <a:off x="2987824" y="1675940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6" name="5-конечная звезда 465"/>
          <p:cNvSpPr/>
          <p:nvPr/>
        </p:nvSpPr>
        <p:spPr>
          <a:xfrm>
            <a:off x="3347864" y="1689964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7" name="5-конечная звезда 466"/>
          <p:cNvSpPr/>
          <p:nvPr/>
        </p:nvSpPr>
        <p:spPr>
          <a:xfrm>
            <a:off x="3707904" y="1709838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8" name="Picture 2" descr="F:\Безопасный Интернет 2019\ракета красная 1.png">
            <a:hlinkClick r:id="rId51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57455" flipH="1">
            <a:off x="1778169" y="1885896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9" name="Picture 3" descr="F:\Безопасный Интернет 2019\ракета синяя.jpg">
            <a:hlinkClick r:id="rId51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24132" flipH="1">
            <a:off x="1866351" y="2222214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0" name="Picture 4" descr="F:\Безопасный Интернет 2019\ракета зеленая 2.jpg">
            <a:hlinkClick r:id="rId51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53443" flipH="1">
            <a:off x="2178057" y="2009528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" name="5-конечная звезда 470"/>
          <p:cNvSpPr/>
          <p:nvPr/>
        </p:nvSpPr>
        <p:spPr>
          <a:xfrm>
            <a:off x="1691680" y="1545948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2" name="5-конечная звезда 471"/>
          <p:cNvSpPr/>
          <p:nvPr/>
        </p:nvSpPr>
        <p:spPr>
          <a:xfrm>
            <a:off x="1979712" y="1538275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3" name="5-конечная звезда 472"/>
          <p:cNvSpPr/>
          <p:nvPr/>
        </p:nvSpPr>
        <p:spPr>
          <a:xfrm>
            <a:off x="2339752" y="1557337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4" name="Picture 2" descr="F:\Безопасный Интернет 2019\ракета красная 1.png">
            <a:hlinkClick r:id="rId52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69508" flipH="1">
            <a:off x="917812" y="3283136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5" name="Picture 3" descr="F:\Безопасный Интернет 2019\ракета синяя.jpg">
            <a:hlinkClick r:id="rId52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49622" flipH="1">
            <a:off x="1409756" y="3120173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6" name="Picture 4" descr="F:\Безопасный Интернет 2019\ракета зеленая 2.jpg">
            <a:hlinkClick r:id="rId5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33988" flipH="1">
            <a:off x="1356481" y="3455885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7" name="5-конечная звезда 476"/>
          <p:cNvSpPr/>
          <p:nvPr/>
        </p:nvSpPr>
        <p:spPr>
          <a:xfrm>
            <a:off x="1032516" y="2834408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8" name="5-конечная звезда 477"/>
          <p:cNvSpPr/>
          <p:nvPr/>
        </p:nvSpPr>
        <p:spPr>
          <a:xfrm>
            <a:off x="1372531" y="2839674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9" name="5-конечная звезда 478"/>
          <p:cNvSpPr/>
          <p:nvPr/>
        </p:nvSpPr>
        <p:spPr>
          <a:xfrm>
            <a:off x="1695112" y="2834408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0" name="Picture 4" descr="F:\Безопасный Интернет 2019\ракета зеленая 2.jpg">
            <a:hlinkClick r:id="rId53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887" flipH="1">
            <a:off x="530994" y="2306407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" name="Picture 2" descr="F:\Безопасный Интернет 2019\ракета красная 1.png">
            <a:hlinkClick r:id="rId53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312019" y="2151199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2" name="Picture 3" descr="F:\Безопасный Интернет 2019\ракета синяя.jpg">
            <a:hlinkClick r:id="rId53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06922" flipH="1">
            <a:off x="86758" y="2333983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3" name="5-конечная звезда 482"/>
          <p:cNvSpPr/>
          <p:nvPr/>
        </p:nvSpPr>
        <p:spPr>
          <a:xfrm>
            <a:off x="62033" y="1778209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4" name="5-конечная звезда 483"/>
          <p:cNvSpPr/>
          <p:nvPr/>
        </p:nvSpPr>
        <p:spPr>
          <a:xfrm>
            <a:off x="449259" y="1772815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6" name="5-конечная звезда 485"/>
          <p:cNvSpPr/>
          <p:nvPr/>
        </p:nvSpPr>
        <p:spPr>
          <a:xfrm>
            <a:off x="803810" y="1788519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7" name="Picture 6" descr="C:\Users\Пользователь\Desktop\1+.jpg"/>
          <p:cNvPicPr>
            <a:picLocks noChangeAspect="1" noChangeArrowheads="1"/>
          </p:cNvPicPr>
          <p:nvPr/>
        </p:nvPicPr>
        <p:blipFill rotWithShape="1">
          <a:blip r:embed="rId54" cstate="print">
            <a:extLst>
              <a:ext uri="{BEBA8EAE-BF5A-486C-A8C5-ECC9F3942E4B}">
                <a14:imgProps xmlns:a14="http://schemas.microsoft.com/office/drawing/2010/main">
                  <a14:imgLayer r:embed="rId55">
                    <a14:imgEffect>
                      <a14:backgroundRemoval t="1521" b="92015" l="11148" r="888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13" t="10038" r="11555" b="7043"/>
          <a:stretch/>
        </p:blipFill>
        <p:spPr bwMode="auto">
          <a:xfrm>
            <a:off x="4667988" y="2870240"/>
            <a:ext cx="370683" cy="34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4" name="Picture 2" descr="F:\Безопасный Интернет 2019\ракета красная 1.png">
            <a:hlinkClick r:id="rId56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57455" flipH="1">
            <a:off x="4437957" y="2991431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3" name="Picture 3" descr="F:\Безопасный Интернет 2019\ракета синяя.jpg">
            <a:hlinkClick r:id="rId56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24132" flipH="1">
            <a:off x="4626856" y="3100979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2" name="Picture 4" descr="F:\Безопасный Интернет 2019\ракета зеленая 2.jpg">
            <a:hlinkClick r:id="rId5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53443" flipH="1">
            <a:off x="4929887" y="2998369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8" name="Picture 6" descr="C:\Users\Пользователь\Desktop\1+.jpg"/>
          <p:cNvPicPr>
            <a:picLocks noChangeAspect="1" noChangeArrowheads="1"/>
          </p:cNvPicPr>
          <p:nvPr/>
        </p:nvPicPr>
        <p:blipFill rotWithShape="1">
          <a:blip r:embed="rId54" cstate="print">
            <a:extLst>
              <a:ext uri="{BEBA8EAE-BF5A-486C-A8C5-ECC9F3942E4B}">
                <a14:imgProps xmlns:a14="http://schemas.microsoft.com/office/drawing/2010/main">
                  <a14:imgLayer r:embed="rId55">
                    <a14:imgEffect>
                      <a14:backgroundRemoval t="1521" b="92015" l="11148" r="888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13" t="10038" r="11555" b="7043"/>
          <a:stretch/>
        </p:blipFill>
        <p:spPr bwMode="auto">
          <a:xfrm>
            <a:off x="394172" y="4071379"/>
            <a:ext cx="370683" cy="34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4" descr="F:\Безопасный Интернет 2019\ракета зеленая 2.jpg">
            <a:hlinkClick r:id="rId57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5493" flipH="1">
            <a:off x="310869" y="4181225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3" descr="F:\Безопасный Интернет 2019\ракета синяя.jpg">
            <a:hlinkClick r:id="rId57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70010" flipH="1">
            <a:off x="569797" y="4402943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F:\Безопасный Интернет 2019\ракета красная 1.png">
            <a:hlinkClick r:id="rId57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40854" flipH="1">
            <a:off x="98976" y="4329849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1" name="Стрелка вправо 260"/>
          <p:cNvSpPr/>
          <p:nvPr/>
        </p:nvSpPr>
        <p:spPr>
          <a:xfrm flipH="1">
            <a:off x="8221549" y="1035479"/>
            <a:ext cx="592394" cy="621178"/>
          </a:xfrm>
          <a:prstGeom prst="rightArrow">
            <a:avLst>
              <a:gd name="adj1" fmla="val 50000"/>
              <a:gd name="adj2" fmla="val 27073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шаг назад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2" name="Стрелка вправо 261"/>
          <p:cNvSpPr/>
          <p:nvPr/>
        </p:nvSpPr>
        <p:spPr>
          <a:xfrm flipH="1">
            <a:off x="7014423" y="3357459"/>
            <a:ext cx="686510" cy="578281"/>
          </a:xfrm>
          <a:prstGeom prst="rightArrow">
            <a:avLst>
              <a:gd name="adj1" fmla="val 50000"/>
              <a:gd name="adj2" fmla="val 33782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шага назад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1" name="Picture 2" descr="F:\Безопасный Интернет 2019\ракета красная 1.png">
            <a:hlinkClick r:id="rId58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435127" y="3689477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4" descr="F:\Безопасный Интернет 2019\ракета зеленая 2.jpg">
            <a:hlinkClick r:id="rId58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887" flipH="1">
            <a:off x="7213454" y="3863730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3" descr="F:\Безопасный Интернет 2019\ракета синяя.jpg">
            <a:hlinkClick r:id="rId5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06922" flipH="1">
            <a:off x="6954189" y="3658706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5-конечная звезда 56"/>
          <p:cNvSpPr/>
          <p:nvPr/>
        </p:nvSpPr>
        <p:spPr>
          <a:xfrm>
            <a:off x="8054675" y="833233"/>
            <a:ext cx="333749" cy="288032"/>
          </a:xfrm>
          <a:prstGeom prst="star5">
            <a:avLst/>
          </a:prstGeom>
          <a:solidFill>
            <a:srgbClr val="FF000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5-конечная звезда 57"/>
          <p:cNvSpPr/>
          <p:nvPr/>
        </p:nvSpPr>
        <p:spPr>
          <a:xfrm>
            <a:off x="8414715" y="821045"/>
            <a:ext cx="333749" cy="288032"/>
          </a:xfrm>
          <a:prstGeom prst="star5">
            <a:avLst/>
          </a:prstGeom>
          <a:solidFill>
            <a:srgbClr val="0000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5-конечная звезда 58"/>
          <p:cNvSpPr/>
          <p:nvPr/>
        </p:nvSpPr>
        <p:spPr>
          <a:xfrm>
            <a:off x="8774755" y="824568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6" name="Picture 3" descr="F:\Безопасный Интернет 2019\ракета синяя.jpg">
            <a:hlinkClick r:id="rId59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40121" flipH="1">
            <a:off x="8126660" y="1338192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F:\Безопасный Интернет 2019\ракета зеленая 2.jpg">
            <a:hlinkClick r:id="rId59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40135" flipH="1">
            <a:off x="8380153" y="1453383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3" name="Стрелка вправо 262"/>
          <p:cNvSpPr/>
          <p:nvPr/>
        </p:nvSpPr>
        <p:spPr>
          <a:xfrm>
            <a:off x="3082690" y="289781"/>
            <a:ext cx="663217" cy="569472"/>
          </a:xfrm>
          <a:prstGeom prst="rightArrow">
            <a:avLst>
              <a:gd name="adj1" fmla="val 50000"/>
              <a:gd name="adj2" fmla="val 27356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шага вперед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4" descr="F:\Безопасный Интернет 2019\ракета зеленая 2.jpg">
            <a:hlinkClick r:id="rId60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6651" flipH="1">
            <a:off x="3470294" y="606430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F:\Безопасный Интернет 2019\ракета синяя.jpg">
            <a:hlinkClick r:id="rId6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57041" flipH="1">
            <a:off x="3075854" y="911167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F:\Безопасный Интернет 2019\ракета красная 1.png">
            <a:hlinkClick r:id="rId60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3594" flipH="1">
            <a:off x="2931342" y="389060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4" name="Стрелка вправо 263"/>
          <p:cNvSpPr/>
          <p:nvPr/>
        </p:nvSpPr>
        <p:spPr>
          <a:xfrm>
            <a:off x="3186562" y="4778261"/>
            <a:ext cx="663217" cy="569472"/>
          </a:xfrm>
          <a:prstGeom prst="rightArrow">
            <a:avLst>
              <a:gd name="adj1" fmla="val 50000"/>
              <a:gd name="adj2" fmla="val 27356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шага вперед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1" name="Picture 4" descr="F:\Безопасный Интернет 2019\ракета зеленая 2.jpg">
            <a:hlinkClick r:id="rId61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34683" flipH="1">
            <a:off x="3142980" y="4917484"/>
            <a:ext cx="399119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3" descr="F:\Безопасный Интернет 2019\ракета синяя.jpg">
            <a:hlinkClick r:id="rId61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7846" flipH="1">
            <a:off x="3485755" y="5055106"/>
            <a:ext cx="420196" cy="42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2" descr="F:\Безопасный Интернет 2019\ракета красная 1.png">
            <a:hlinkClick r:id="rId61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8832" flipH="1">
            <a:off x="3095969" y="5288190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" name="TextBox 265"/>
          <p:cNvSpPr txBox="1"/>
          <p:nvPr/>
        </p:nvSpPr>
        <p:spPr>
          <a:xfrm>
            <a:off x="22764" y="1412759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ФИНИШ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z_uki-pobeda-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2"/>
          <a:stretch>
            <a:fillRect/>
          </a:stretch>
        </p:blipFill>
        <p:spPr>
          <a:xfrm>
            <a:off x="275061" y="894028"/>
            <a:ext cx="609600" cy="609600"/>
          </a:xfrm>
          <a:prstGeom prst="rect">
            <a:avLst/>
          </a:prstGeom>
        </p:spPr>
      </p:pic>
      <p:pic>
        <p:nvPicPr>
          <p:cNvPr id="54" name="Picture 2" descr="F:\Безопасный Интернет 2019\ракета красная 1.png">
            <a:hlinkClick r:id="rId5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1195" flipH="1">
            <a:off x="8617607" y="1301842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" name="5-конечная звезда 143"/>
          <p:cNvSpPr/>
          <p:nvPr/>
        </p:nvSpPr>
        <p:spPr>
          <a:xfrm>
            <a:off x="3701845" y="4628065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" name="Picture 2" descr="F:\Безопасный Интернет 2019\ракета красная 1.png">
            <a:hlinkClick r:id="rId40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4395" flipH="1">
            <a:off x="6432842" y="4835368"/>
            <a:ext cx="443381" cy="41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" name="5-конечная звезда 157"/>
          <p:cNvSpPr/>
          <p:nvPr/>
        </p:nvSpPr>
        <p:spPr>
          <a:xfrm>
            <a:off x="6875702" y="4539069"/>
            <a:ext cx="333749" cy="288032"/>
          </a:xfrm>
          <a:prstGeom prst="star5">
            <a:avLst/>
          </a:prstGeom>
          <a:solidFill>
            <a:srgbClr val="00CC0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42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425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6" fill="hold">
                      <p:stCondLst>
                        <p:cond delay="0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8" fill="hold">
                      <p:stCondLst>
                        <p:cond delay="indefinite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452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3" fill="hold">
                      <p:stCondLst>
                        <p:cond delay="0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461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2" fill="hold">
                      <p:stCondLst>
                        <p:cond delay="0"/>
                      </p:stCondLst>
                      <p:childTnLst>
                        <p:par>
                          <p:cTn id="463" fill="hold">
                            <p:stCondLst>
                              <p:cond delay="0"/>
                            </p:stCondLst>
                            <p:childTnLst>
                              <p:par>
                                <p:cTn id="4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479" restart="whenNotActive" fill="hold" evtFilter="cancelBubble" nodeType="interactiveSeq">
                <p:stCondLst>
                  <p:cond evt="onClick" delay="0">
                    <p:tgtEl>
                      <p:spTgt spid="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0" fill="hold">
                      <p:stCondLst>
                        <p:cond delay="0"/>
                      </p:stCondLst>
                      <p:childTnLst>
                        <p:par>
                          <p:cTn id="481" fill="hold">
                            <p:stCondLst>
                              <p:cond delay="0"/>
                            </p:stCondLst>
                            <p:childTnLst>
                              <p:par>
                                <p:cTn id="4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8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3" fill="hold">
                      <p:stCondLst>
                        <p:cond delay="indefinite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2" fill="hold">
                      <p:stCondLst>
                        <p:cond delay="indefinite"/>
                      </p:stCondLst>
                      <p:childTnLst>
                        <p:par>
                          <p:cTn id="503" fill="hold">
                            <p:stCondLst>
                              <p:cond delay="0"/>
                            </p:stCondLst>
                            <p:childTnLst>
                              <p:par>
                                <p:cTn id="5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>
                      <p:stCondLst>
                        <p:cond delay="0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515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6" fill="hold">
                      <p:stCondLst>
                        <p:cond delay="0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524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5" fill="hold">
                      <p:stCondLst>
                        <p:cond delay="0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9" fill="hold">
                      <p:stCondLst>
                        <p:cond delay="indefinite"/>
                      </p:stCondLst>
                      <p:childTnLst>
                        <p:par>
                          <p:cTn id="530" fill="hold">
                            <p:stCondLst>
                              <p:cond delay="0"/>
                            </p:stCondLst>
                            <p:childTnLst>
                              <p:par>
                                <p:cTn id="5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533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4" fill="hold">
                      <p:stCondLst>
                        <p:cond delay="0"/>
                      </p:stCondLst>
                      <p:childTnLst>
                        <p:par>
                          <p:cTn id="535" fill="hold">
                            <p:stCondLst>
                              <p:cond delay="0"/>
                            </p:stCondLst>
                            <p:childTnLst>
                              <p:par>
                                <p:cTn id="5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8" fill="hold">
                      <p:stCondLst>
                        <p:cond delay="indefinite"/>
                      </p:stCondLst>
                      <p:childTnLst>
                        <p:par>
                          <p:cTn id="539" fill="hold">
                            <p:stCondLst>
                              <p:cond delay="0"/>
                            </p:stCondLst>
                            <p:childTnLst>
                              <p:par>
                                <p:cTn id="5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542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3" fill="hold">
                      <p:stCondLst>
                        <p:cond delay="0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7" fill="hold">
                      <p:stCondLst>
                        <p:cond delay="indefinite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551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2" fill="hold">
                      <p:stCondLst>
                        <p:cond delay="0"/>
                      </p:stCondLst>
                      <p:childTnLst>
                        <p:par>
                          <p:cTn id="553" fill="hold">
                            <p:stCondLst>
                              <p:cond delay="0"/>
                            </p:stCondLst>
                            <p:childTnLst>
                              <p:par>
                                <p:cTn id="5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>
                      <p:stCondLst>
                        <p:cond delay="indefinite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560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1" fill="hold">
                      <p:stCondLst>
                        <p:cond delay="0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569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0" fill="hold">
                      <p:stCondLst>
                        <p:cond delay="0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4" fill="hold">
                      <p:stCondLst>
                        <p:cond delay="indefinite"/>
                      </p:stCondLst>
                      <p:childTnLst>
                        <p:par>
                          <p:cTn id="575" fill="hold">
                            <p:stCondLst>
                              <p:cond delay="0"/>
                            </p:stCondLst>
                            <p:childTnLst>
                              <p:par>
                                <p:cTn id="5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578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9" fill="hold">
                      <p:stCondLst>
                        <p:cond delay="0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3" fill="hold">
                      <p:stCondLst>
                        <p:cond delay="indefinite"/>
                      </p:stCondLst>
                      <p:childTnLst>
                        <p:par>
                          <p:cTn id="584" fill="hold">
                            <p:stCondLst>
                              <p:cond delay="0"/>
                            </p:stCondLst>
                            <p:childTnLst>
                              <p:par>
                                <p:cTn id="5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587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8" fill="hold">
                      <p:stCondLst>
                        <p:cond delay="0"/>
                      </p:stCondLst>
                      <p:childTnLst>
                        <p:par>
                          <p:cTn id="589" fill="hold">
                            <p:stCondLst>
                              <p:cond delay="0"/>
                            </p:stCondLst>
                            <p:childTnLst>
                              <p:par>
                                <p:cTn id="5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2" fill="hold">
                      <p:stCondLst>
                        <p:cond delay="indefinite"/>
                      </p:stCondLst>
                      <p:childTnLst>
                        <p:par>
                          <p:cTn id="593" fill="hold">
                            <p:stCondLst>
                              <p:cond delay="0"/>
                            </p:stCondLst>
                            <p:childTnLst>
                              <p:par>
                                <p:cTn id="5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596" restart="whenNotActive" fill="hold" evtFilter="cancelBubble" nodeType="interactiveSeq">
                <p:stCondLst>
                  <p:cond evt="onClick" delay="0">
                    <p:tgtEl>
                      <p:spTgt spid="4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7" fill="hold">
                      <p:stCondLst>
                        <p:cond delay="0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1" fill="hold">
                      <p:stCondLst>
                        <p:cond delay="indefinite"/>
                      </p:stCondLst>
                      <p:childTnLst>
                        <p:par>
                          <p:cTn id="602" fill="hold">
                            <p:stCondLst>
                              <p:cond delay="0"/>
                            </p:stCondLst>
                            <p:childTnLst>
                              <p:par>
                                <p:cTn id="60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8"/>
                  </p:tgtEl>
                </p:cond>
              </p:nextCondLst>
            </p:seq>
            <p:seq concurrent="1" nextAc="seek">
              <p:cTn id="605" restart="whenNotActive" fill="hold" evtFilter="cancelBubble" nodeType="interactiveSeq">
                <p:stCondLst>
                  <p:cond evt="onClick" delay="0">
                    <p:tgtEl>
                      <p:spTgt spid="4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6" fill="hold">
                      <p:stCondLst>
                        <p:cond delay="0"/>
                      </p:stCondLst>
                      <p:childTnLst>
                        <p:par>
                          <p:cTn id="607" fill="hold">
                            <p:stCondLst>
                              <p:cond delay="0"/>
                            </p:stCondLst>
                            <p:childTnLst>
                              <p:par>
                                <p:cTn id="6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0" fill="hold">
                      <p:stCondLst>
                        <p:cond delay="indefinite"/>
                      </p:stCondLst>
                      <p:childTnLst>
                        <p:par>
                          <p:cTn id="611" fill="hold">
                            <p:stCondLst>
                              <p:cond delay="0"/>
                            </p:stCondLst>
                            <p:childTnLst>
                              <p:par>
                                <p:cTn id="6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9"/>
                  </p:tgtEl>
                </p:cond>
              </p:nextCondLst>
            </p:seq>
            <p:seq concurrent="1" nextAc="seek">
              <p:cTn id="614" restart="whenNotActive" fill="hold" evtFilter="cancelBubble" nodeType="interactiveSeq">
                <p:stCondLst>
                  <p:cond evt="onClick" delay="0">
                    <p:tgtEl>
                      <p:spTgt spid="4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5" fill="hold">
                      <p:stCondLst>
                        <p:cond delay="0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9" fill="hold">
                      <p:stCondLst>
                        <p:cond delay="indefinite"/>
                      </p:stCondLst>
                      <p:childTnLst>
                        <p:par>
                          <p:cTn id="620" fill="hold">
                            <p:stCondLst>
                              <p:cond delay="0"/>
                            </p:stCondLst>
                            <p:childTnLst>
                              <p:par>
                                <p:cTn id="6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"/>
                  </p:tgtEl>
                </p:cond>
              </p:nextCondLst>
            </p:seq>
            <p:seq concurrent="1" nextAc="seek">
              <p:cTn id="623" restart="whenNotActive" fill="hold" evtFilter="cancelBubble" nodeType="interactiveSeq">
                <p:stCondLst>
                  <p:cond evt="onClick" delay="0">
                    <p:tgtEl>
                      <p:spTgt spid="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4" fill="hold">
                      <p:stCondLst>
                        <p:cond delay="0"/>
                      </p:stCondLst>
                      <p:childTnLst>
                        <p:par>
                          <p:cTn id="625" fill="hold">
                            <p:stCondLst>
                              <p:cond delay="0"/>
                            </p:stCondLst>
                            <p:childTnLst>
                              <p:par>
                                <p:cTn id="6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8" fill="hold">
                      <p:stCondLst>
                        <p:cond delay="indefinite"/>
                      </p:stCondLst>
                      <p:childTnLst>
                        <p:par>
                          <p:cTn id="629" fill="hold">
                            <p:stCondLst>
                              <p:cond delay="0"/>
                            </p:stCondLst>
                            <p:childTnLst>
                              <p:par>
                                <p:cTn id="6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5"/>
                  </p:tgtEl>
                </p:cond>
              </p:nextCondLst>
            </p:seq>
            <p:seq concurrent="1" nextAc="seek">
              <p:cTn id="632" restart="whenNotActive" fill="hold" evtFilter="cancelBubble" nodeType="interactiveSeq">
                <p:stCondLst>
                  <p:cond evt="onClick" delay="0">
                    <p:tgtEl>
                      <p:spTgt spid="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3" fill="hold">
                      <p:stCondLst>
                        <p:cond delay="0"/>
                      </p:stCondLst>
                      <p:childTnLst>
                        <p:par>
                          <p:cTn id="634" fill="hold">
                            <p:stCondLst>
                              <p:cond delay="0"/>
                            </p:stCondLst>
                            <p:childTnLst>
                              <p:par>
                                <p:cTn id="6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7" fill="hold">
                      <p:stCondLst>
                        <p:cond delay="indefinite"/>
                      </p:stCondLst>
                      <p:childTnLst>
                        <p:par>
                          <p:cTn id="638" fill="hold">
                            <p:stCondLst>
                              <p:cond delay="0"/>
                            </p:stCondLst>
                            <p:childTnLst>
                              <p:par>
                                <p:cTn id="6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6"/>
                  </p:tgtEl>
                </p:cond>
              </p:nextCondLst>
            </p:seq>
            <p:seq concurrent="1" nextAc="seek">
              <p:cTn id="641" restart="whenNotActive" fill="hold" evtFilter="cancelBubble" nodeType="interactiveSeq">
                <p:stCondLst>
                  <p:cond evt="onClick" delay="0">
                    <p:tgtEl>
                      <p:spTgt spid="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2" fill="hold">
                      <p:stCondLst>
                        <p:cond delay="0"/>
                      </p:stCondLst>
                      <p:childTnLst>
                        <p:par>
                          <p:cTn id="643" fill="hold">
                            <p:stCondLst>
                              <p:cond delay="0"/>
                            </p:stCondLst>
                            <p:childTnLst>
                              <p:par>
                                <p:cTn id="6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6" fill="hold">
                      <p:stCondLst>
                        <p:cond delay="indefinite"/>
                      </p:stCondLst>
                      <p:childTnLst>
                        <p:par>
                          <p:cTn id="647" fill="hold">
                            <p:stCondLst>
                              <p:cond delay="0"/>
                            </p:stCondLst>
                            <p:childTnLst>
                              <p:par>
                                <p:cTn id="6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7"/>
                  </p:tgtEl>
                </p:cond>
              </p:nextCondLst>
            </p:seq>
            <p:seq concurrent="1" nextAc="seek">
              <p:cTn id="650" restart="whenNotActive" fill="hold" evtFilter="cancelBubble" nodeType="interactiveSeq">
                <p:stCondLst>
                  <p:cond evt="onClick" delay="0">
                    <p:tgtEl>
                      <p:spTgt spid="4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1" fill="hold">
                      <p:stCondLst>
                        <p:cond delay="0"/>
                      </p:stCondLst>
                      <p:childTnLst>
                        <p:par>
                          <p:cTn id="652" fill="hold">
                            <p:stCondLst>
                              <p:cond delay="0"/>
                            </p:stCondLst>
                            <p:childTnLst>
                              <p:par>
                                <p:cTn id="6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5" fill="hold">
                      <p:stCondLst>
                        <p:cond delay="indefinite"/>
                      </p:stCondLst>
                      <p:childTnLst>
                        <p:par>
                          <p:cTn id="656" fill="hold">
                            <p:stCondLst>
                              <p:cond delay="0"/>
                            </p:stCondLst>
                            <p:childTnLst>
                              <p:par>
                                <p:cTn id="6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1"/>
                  </p:tgtEl>
                </p:cond>
              </p:nextCondLst>
            </p:seq>
            <p:seq concurrent="1" nextAc="seek">
              <p:cTn id="659" restart="whenNotActive" fill="hold" evtFilter="cancelBubble" nodeType="interactiveSeq">
                <p:stCondLst>
                  <p:cond evt="onClick" delay="0">
                    <p:tgtEl>
                      <p:spTgt spid="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0" fill="hold">
                      <p:stCondLst>
                        <p:cond delay="0"/>
                      </p:stCondLst>
                      <p:childTnLst>
                        <p:par>
                          <p:cTn id="661" fill="hold">
                            <p:stCondLst>
                              <p:cond delay="0"/>
                            </p:stCondLst>
                            <p:childTnLst>
                              <p:par>
                                <p:cTn id="6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4" fill="hold">
                      <p:stCondLst>
                        <p:cond delay="indefinite"/>
                      </p:stCondLst>
                      <p:childTnLst>
                        <p:par>
                          <p:cTn id="665" fill="hold">
                            <p:stCondLst>
                              <p:cond delay="0"/>
                            </p:stCondLst>
                            <p:childTnLst>
                              <p:par>
                                <p:cTn id="6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2"/>
                  </p:tgtEl>
                </p:cond>
              </p:nextCondLst>
            </p:seq>
            <p:seq concurrent="1" nextAc="seek">
              <p:cTn id="668" restart="whenNotActive" fill="hold" evtFilter="cancelBubble" nodeType="interactiveSeq">
                <p:stCondLst>
                  <p:cond evt="onClick" delay="0">
                    <p:tgtEl>
                      <p:spTgt spid="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9" fill="hold">
                      <p:stCondLst>
                        <p:cond delay="0"/>
                      </p:stCondLst>
                      <p:childTnLst>
                        <p:par>
                          <p:cTn id="670" fill="hold">
                            <p:stCondLst>
                              <p:cond delay="0"/>
                            </p:stCondLst>
                            <p:childTnLst>
                              <p:par>
                                <p:cTn id="6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3" fill="hold">
                      <p:stCondLst>
                        <p:cond delay="indefinite"/>
                      </p:stCondLst>
                      <p:childTnLst>
                        <p:par>
                          <p:cTn id="674" fill="hold">
                            <p:stCondLst>
                              <p:cond delay="0"/>
                            </p:stCondLst>
                            <p:childTnLst>
                              <p:par>
                                <p:cTn id="6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3"/>
                  </p:tgtEl>
                </p:cond>
              </p:nextCondLst>
            </p:seq>
            <p:seq concurrent="1" nextAc="seek">
              <p:cTn id="677" restart="whenNotActive" fill="hold" evtFilter="cancelBubble" nodeType="interactiveSeq">
                <p:stCondLst>
                  <p:cond evt="onClick" delay="0">
                    <p:tgtEl>
                      <p:spTgt spid="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8" fill="hold">
                      <p:stCondLst>
                        <p:cond delay="0"/>
                      </p:stCondLst>
                      <p:childTnLst>
                        <p:par>
                          <p:cTn id="679" fill="hold">
                            <p:stCondLst>
                              <p:cond delay="0"/>
                            </p:stCondLst>
                            <p:childTnLst>
                              <p:par>
                                <p:cTn id="6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2" fill="hold">
                      <p:stCondLst>
                        <p:cond delay="indefinite"/>
                      </p:stCondLst>
                      <p:childTnLst>
                        <p:par>
                          <p:cTn id="683" fill="hold">
                            <p:stCondLst>
                              <p:cond delay="0"/>
                            </p:stCondLst>
                            <p:childTnLst>
                              <p:par>
                                <p:cTn id="6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8"/>
                  </p:tgtEl>
                </p:cond>
              </p:nextCondLst>
            </p:seq>
            <p:seq concurrent="1" nextAc="seek">
              <p:cTn id="686" restart="whenNotActive" fill="hold" evtFilter="cancelBubble" nodeType="interactiveSeq">
                <p:stCondLst>
                  <p:cond evt="onClick" delay="0">
                    <p:tgtEl>
                      <p:spTgt spid="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7" fill="hold">
                      <p:stCondLst>
                        <p:cond delay="0"/>
                      </p:stCondLst>
                      <p:childTnLst>
                        <p:par>
                          <p:cTn id="688" fill="hold">
                            <p:stCondLst>
                              <p:cond delay="0"/>
                            </p:stCondLst>
                            <p:childTnLst>
                              <p:par>
                                <p:cTn id="6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1" fill="hold">
                      <p:stCondLst>
                        <p:cond delay="indefinite"/>
                      </p:stCondLst>
                      <p:childTnLst>
                        <p:par>
                          <p:cTn id="692" fill="hold">
                            <p:stCondLst>
                              <p:cond delay="0"/>
                            </p:stCondLst>
                            <p:childTnLst>
                              <p:par>
                                <p:cTn id="6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9"/>
                  </p:tgtEl>
                </p:cond>
              </p:nextCondLst>
            </p:seq>
            <p:seq concurrent="1" nextAc="seek">
              <p:cTn id="695" restart="whenNotActive" fill="hold" evtFilter="cancelBubble" nodeType="interactiveSeq">
                <p:stCondLst>
                  <p:cond evt="onClick" delay="0">
                    <p:tgtEl>
                      <p:spTgt spid="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6" fill="hold">
                      <p:stCondLst>
                        <p:cond delay="0"/>
                      </p:stCondLst>
                      <p:childTnLst>
                        <p:par>
                          <p:cTn id="697" fill="hold">
                            <p:stCondLst>
                              <p:cond delay="0"/>
                            </p:stCondLst>
                            <p:childTnLst>
                              <p:par>
                                <p:cTn id="6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0" fill="hold">
                      <p:stCondLst>
                        <p:cond delay="indefinite"/>
                      </p:stCondLst>
                      <p:childTnLst>
                        <p:par>
                          <p:cTn id="701" fill="hold">
                            <p:stCondLst>
                              <p:cond delay="0"/>
                            </p:stCondLst>
                            <p:childTnLst>
                              <p:par>
                                <p:cTn id="7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"/>
                  </p:tgtEl>
                </p:cond>
              </p:nextCondLst>
            </p:seq>
            <p:seq concurrent="1" nextAc="seek">
              <p:cTn id="704" restart="whenNotActive" fill="hold" evtFilter="cancelBubble" nodeType="interactiveSeq">
                <p:stCondLst>
                  <p:cond evt="onClick" delay="0">
                    <p:tgtEl>
                      <p:spTgt spid="4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5" fill="hold">
                      <p:stCondLst>
                        <p:cond delay="0"/>
                      </p:stCondLst>
                      <p:childTnLst>
                        <p:par>
                          <p:cTn id="706" fill="hold">
                            <p:stCondLst>
                              <p:cond delay="0"/>
                            </p:stCondLst>
                            <p:childTnLst>
                              <p:par>
                                <p:cTn id="7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9" fill="hold">
                      <p:stCondLst>
                        <p:cond delay="indefinite"/>
                      </p:stCondLst>
                      <p:childTnLst>
                        <p:par>
                          <p:cTn id="710" fill="hold">
                            <p:stCondLst>
                              <p:cond delay="0"/>
                            </p:stCondLst>
                            <p:childTnLst>
                              <p:par>
                                <p:cTn id="7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5"/>
                  </p:tgtEl>
                </p:cond>
              </p:nextCondLst>
            </p:seq>
            <p:seq concurrent="1" nextAc="seek">
              <p:cTn id="713" restart="whenNotActive" fill="hold" evtFilter="cancelBubble" nodeType="interactiveSeq">
                <p:stCondLst>
                  <p:cond evt="onClick" delay="0">
                    <p:tgtEl>
                      <p:spTgt spid="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4" fill="hold">
                      <p:stCondLst>
                        <p:cond delay="0"/>
                      </p:stCondLst>
                      <p:childTnLst>
                        <p:par>
                          <p:cTn id="715" fill="hold">
                            <p:stCondLst>
                              <p:cond delay="0"/>
                            </p:stCondLst>
                            <p:childTnLst>
                              <p:par>
                                <p:cTn id="7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8" fill="hold">
                      <p:stCondLst>
                        <p:cond delay="indefinite"/>
                      </p:stCondLst>
                      <p:childTnLst>
                        <p:par>
                          <p:cTn id="719" fill="hold">
                            <p:stCondLst>
                              <p:cond delay="0"/>
                            </p:stCondLst>
                            <p:childTnLst>
                              <p:par>
                                <p:cTn id="7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6"/>
                  </p:tgtEl>
                </p:cond>
              </p:nextCondLst>
            </p:seq>
            <p:seq concurrent="1" nextAc="seek">
              <p:cTn id="722" restart="whenNotActive" fill="hold" evtFilter="cancelBubble" nodeType="interactiveSeq">
                <p:stCondLst>
                  <p:cond evt="onClick" delay="0">
                    <p:tgtEl>
                      <p:spTgt spid="4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3" fill="hold">
                      <p:stCondLst>
                        <p:cond delay="0"/>
                      </p:stCondLst>
                      <p:childTnLst>
                        <p:par>
                          <p:cTn id="724" fill="hold">
                            <p:stCondLst>
                              <p:cond delay="0"/>
                            </p:stCondLst>
                            <p:childTnLst>
                              <p:par>
                                <p:cTn id="7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7" fill="hold">
                      <p:stCondLst>
                        <p:cond delay="indefinite"/>
                      </p:stCondLst>
                      <p:childTnLst>
                        <p:par>
                          <p:cTn id="728" fill="hold">
                            <p:stCondLst>
                              <p:cond delay="0"/>
                            </p:stCondLst>
                            <p:childTnLst>
                              <p:par>
                                <p:cTn id="7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7"/>
                  </p:tgtEl>
                </p:cond>
              </p:nextCondLst>
            </p:seq>
            <p:seq concurrent="1" nextAc="seek">
              <p:cTn id="731" restart="whenNotActive" fill="hold" evtFilter="cancelBubble" nodeType="interactiveSeq">
                <p:stCondLst>
                  <p:cond evt="onClick" delay="0">
                    <p:tgtEl>
                      <p:spTgt spid="4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2" fill="hold">
                      <p:stCondLst>
                        <p:cond delay="0"/>
                      </p:stCondLst>
                      <p:childTnLst>
                        <p:par>
                          <p:cTn id="733" fill="hold">
                            <p:stCondLst>
                              <p:cond delay="0"/>
                            </p:stCondLst>
                            <p:childTnLst>
                              <p:par>
                                <p:cTn id="7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6" fill="hold">
                      <p:stCondLst>
                        <p:cond delay="indefinite"/>
                      </p:stCondLst>
                      <p:childTnLst>
                        <p:par>
                          <p:cTn id="737" fill="hold">
                            <p:stCondLst>
                              <p:cond delay="0"/>
                            </p:stCondLst>
                            <p:childTnLst>
                              <p:par>
                                <p:cTn id="7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"/>
                  </p:tgtEl>
                </p:cond>
              </p:nextCondLst>
            </p:seq>
            <p:seq concurrent="1" nextAc="seek">
              <p:cTn id="740" restart="whenNotActive" fill="hold" evtFilter="cancelBubble" nodeType="interactiveSeq">
                <p:stCondLst>
                  <p:cond evt="onClick" delay="0">
                    <p:tgtEl>
                      <p:spTgt spid="4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1" fill="hold">
                      <p:stCondLst>
                        <p:cond delay="0"/>
                      </p:stCondLst>
                      <p:childTnLst>
                        <p:par>
                          <p:cTn id="742" fill="hold">
                            <p:stCondLst>
                              <p:cond delay="0"/>
                            </p:stCondLst>
                            <p:childTnLst>
                              <p:par>
                                <p:cTn id="7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5" fill="hold">
                      <p:stCondLst>
                        <p:cond delay="indefinite"/>
                      </p:stCondLst>
                      <p:childTnLst>
                        <p:par>
                          <p:cTn id="746" fill="hold">
                            <p:stCondLst>
                              <p:cond delay="0"/>
                            </p:stCondLst>
                            <p:childTnLst>
                              <p:par>
                                <p:cTn id="7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2"/>
                  </p:tgtEl>
                </p:cond>
              </p:nextCondLst>
            </p:seq>
            <p:seq concurrent="1" nextAc="seek">
              <p:cTn id="749" restart="whenNotActive" fill="hold" evtFilter="cancelBubble" nodeType="interactiveSeq">
                <p:stCondLst>
                  <p:cond evt="onClick" delay="0">
                    <p:tgtEl>
                      <p:spTgt spid="4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0" fill="hold">
                      <p:stCondLst>
                        <p:cond delay="0"/>
                      </p:stCondLst>
                      <p:childTnLst>
                        <p:par>
                          <p:cTn id="751" fill="hold">
                            <p:stCondLst>
                              <p:cond delay="0"/>
                            </p:stCondLst>
                            <p:childTnLst>
                              <p:par>
                                <p:cTn id="7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4" fill="hold">
                      <p:stCondLst>
                        <p:cond delay="indefinite"/>
                      </p:stCondLst>
                      <p:childTnLst>
                        <p:par>
                          <p:cTn id="755" fill="hold">
                            <p:stCondLst>
                              <p:cond delay="0"/>
                            </p:stCondLst>
                            <p:childTnLst>
                              <p:par>
                                <p:cTn id="7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3"/>
                  </p:tgtEl>
                </p:cond>
              </p:nextCondLst>
            </p:seq>
            <p:seq concurrent="1" nextAc="seek">
              <p:cTn id="758" restart="whenNotActive" fill="hold" evtFilter="cancelBubble" nodeType="interactiveSeq">
                <p:stCondLst>
                  <p:cond evt="onClick" delay="0">
                    <p:tgtEl>
                      <p:spTgt spid="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9" fill="hold">
                      <p:stCondLst>
                        <p:cond delay="0"/>
                      </p:stCondLst>
                      <p:childTnLst>
                        <p:par>
                          <p:cTn id="760" fill="hold">
                            <p:stCondLst>
                              <p:cond delay="0"/>
                            </p:stCondLst>
                            <p:childTnLst>
                              <p:par>
                                <p:cTn id="7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3" fill="hold">
                      <p:stCondLst>
                        <p:cond delay="indefinite"/>
                      </p:stCondLst>
                      <p:childTnLst>
                        <p:par>
                          <p:cTn id="764" fill="hold">
                            <p:stCondLst>
                              <p:cond delay="0"/>
                            </p:stCondLst>
                            <p:childTnLst>
                              <p:par>
                                <p:cTn id="7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7"/>
                  </p:tgtEl>
                </p:cond>
              </p:nextCondLst>
            </p:seq>
            <p:seq concurrent="1" nextAc="seek">
              <p:cTn id="767" restart="whenNotActive" fill="hold" evtFilter="cancelBubble" nodeType="interactiveSeq">
                <p:stCondLst>
                  <p:cond evt="onClick" delay="0">
                    <p:tgtEl>
                      <p:spTgt spid="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8" fill="hold">
                      <p:stCondLst>
                        <p:cond delay="0"/>
                      </p:stCondLst>
                      <p:childTnLst>
                        <p:par>
                          <p:cTn id="769" fill="hold">
                            <p:stCondLst>
                              <p:cond delay="0"/>
                            </p:stCondLst>
                            <p:childTnLst>
                              <p:par>
                                <p:cTn id="7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2" fill="hold">
                      <p:stCondLst>
                        <p:cond delay="indefinite"/>
                      </p:stCondLst>
                      <p:childTnLst>
                        <p:par>
                          <p:cTn id="773" fill="hold">
                            <p:stCondLst>
                              <p:cond delay="0"/>
                            </p:stCondLst>
                            <p:childTnLst>
                              <p:par>
                                <p:cTn id="7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8"/>
                  </p:tgtEl>
                </p:cond>
              </p:nextCondLst>
            </p:seq>
            <p:seq concurrent="1" nextAc="seek">
              <p:cTn id="776" restart="whenNotActive" fill="hold" evtFilter="cancelBubble" nodeType="interactiveSeq">
                <p:stCondLst>
                  <p:cond evt="onClick" delay="0">
                    <p:tgtEl>
                      <p:spTgt spid="4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7" fill="hold">
                      <p:stCondLst>
                        <p:cond delay="0"/>
                      </p:stCondLst>
                      <p:childTnLst>
                        <p:par>
                          <p:cTn id="778" fill="hold">
                            <p:stCondLst>
                              <p:cond delay="0"/>
                            </p:stCondLst>
                            <p:childTnLst>
                              <p:par>
                                <p:cTn id="7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1" fill="hold">
                      <p:stCondLst>
                        <p:cond delay="indefinite"/>
                      </p:stCondLst>
                      <p:childTnLst>
                        <p:par>
                          <p:cTn id="782" fill="hold">
                            <p:stCondLst>
                              <p:cond delay="0"/>
                            </p:stCondLst>
                            <p:childTnLst>
                              <p:par>
                                <p:cTn id="7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9"/>
                  </p:tgtEl>
                </p:cond>
              </p:nextCondLst>
            </p:seq>
            <p:seq concurrent="1" nextAc="seek">
              <p:cTn id="785" restart="whenNotActive" fill="hold" evtFilter="cancelBubble" nodeType="interactiveSeq">
                <p:stCondLst>
                  <p:cond evt="onClick" delay="0">
                    <p:tgtEl>
                      <p:spTgt spid="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6" fill="hold">
                      <p:stCondLst>
                        <p:cond delay="0"/>
                      </p:stCondLst>
                      <p:childTnLst>
                        <p:par>
                          <p:cTn id="787" fill="hold">
                            <p:stCondLst>
                              <p:cond delay="0"/>
                            </p:stCondLst>
                            <p:childTnLst>
                              <p:par>
                                <p:cTn id="7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0" fill="hold">
                      <p:stCondLst>
                        <p:cond delay="indefinite"/>
                      </p:stCondLst>
                      <p:childTnLst>
                        <p:par>
                          <p:cTn id="791" fill="hold">
                            <p:stCondLst>
                              <p:cond delay="0"/>
                            </p:stCondLst>
                            <p:childTnLst>
                              <p:par>
                                <p:cTn id="79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3"/>
                  </p:tgtEl>
                </p:cond>
              </p:nextCondLst>
            </p:seq>
            <p:seq concurrent="1" nextAc="seek">
              <p:cTn id="794" restart="whenNotActive" fill="hold" evtFilter="cancelBubble" nodeType="interactiveSeq">
                <p:stCondLst>
                  <p:cond evt="onClick" delay="0">
                    <p:tgtEl>
                      <p:spTgt spid="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5" fill="hold">
                      <p:stCondLst>
                        <p:cond delay="0"/>
                      </p:stCondLst>
                      <p:childTnLst>
                        <p:par>
                          <p:cTn id="796" fill="hold">
                            <p:stCondLst>
                              <p:cond delay="0"/>
                            </p:stCondLst>
                            <p:childTnLst>
                              <p:par>
                                <p:cTn id="7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9" fill="hold">
                      <p:stCondLst>
                        <p:cond delay="indefinite"/>
                      </p:stCondLst>
                      <p:childTnLst>
                        <p:par>
                          <p:cTn id="800" fill="hold">
                            <p:stCondLst>
                              <p:cond delay="0"/>
                            </p:stCondLst>
                            <p:childTnLst>
                              <p:par>
                                <p:cTn id="8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4"/>
                  </p:tgtEl>
                </p:cond>
              </p:nextCondLst>
            </p:seq>
            <p:seq concurrent="1" nextAc="seek">
              <p:cTn id="803" restart="whenNotActive" fill="hold" evtFilter="cancelBubble" nodeType="interactiveSeq">
                <p:stCondLst>
                  <p:cond evt="onClick" delay="0">
                    <p:tgtEl>
                      <p:spTgt spid="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4" fill="hold">
                      <p:stCondLst>
                        <p:cond delay="0"/>
                      </p:stCondLst>
                      <p:childTnLst>
                        <p:par>
                          <p:cTn id="805" fill="hold">
                            <p:stCondLst>
                              <p:cond delay="0"/>
                            </p:stCondLst>
                            <p:childTnLst>
                              <p:par>
                                <p:cTn id="8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8" fill="hold">
                      <p:stCondLst>
                        <p:cond delay="indefinite"/>
                      </p:stCondLst>
                      <p:childTnLst>
                        <p:par>
                          <p:cTn id="809" fill="hold">
                            <p:stCondLst>
                              <p:cond delay="0"/>
                            </p:stCondLst>
                            <p:childTnLst>
                              <p:par>
                                <p:cTn id="8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6"/>
                  </p:tgtEl>
                </p:cond>
              </p:nextCondLst>
            </p:seq>
            <p:seq concurrent="1" nextAc="seek">
              <p:cTn id="812" restart="whenNotActive" fill="hold" evtFilter="cancelBubble" nodeType="interactiveSeq">
                <p:stCondLst>
                  <p:cond evt="onClick" delay="0">
                    <p:tgtEl>
                      <p:spTgt spid="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3" fill="hold">
                      <p:stCondLst>
                        <p:cond delay="0"/>
                      </p:stCondLst>
                      <p:childTnLst>
                        <p:par>
                          <p:cTn id="814" fill="hold">
                            <p:stCondLst>
                              <p:cond delay="0"/>
                            </p:stCondLst>
                            <p:childTnLst>
                              <p:par>
                                <p:cTn id="81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7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4" dur="54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"/>
                  </p:tgtEl>
                </p:cond>
              </p:nextCondLst>
            </p:seq>
            <p:audio>
              <p:cMediaNode vol="80000" showWhenStopped="0">
                <p:cTn id="9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38653" y="30151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1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05717" y="1186741"/>
            <a:ext cx="505796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ysClr val="windowText" lastClr="000000"/>
                </a:solidFill>
              </a:rPr>
              <a:t>Вася </a:t>
            </a:r>
            <a:r>
              <a:rPr lang="ru-RU" sz="2400" b="1" dirty="0" err="1">
                <a:solidFill>
                  <a:sysClr val="windowText" lastClr="000000"/>
                </a:solidFill>
              </a:rPr>
              <a:t>Паутинкин</a:t>
            </a:r>
            <a:r>
              <a:rPr lang="ru-RU" sz="2400" b="1" dirty="0">
                <a:solidFill>
                  <a:sysClr val="windowText" lastClr="000000"/>
                </a:solidFill>
              </a:rPr>
              <a:t> на уроке информатики услышал новое слово «</a:t>
            </a:r>
            <a:r>
              <a:rPr lang="ru-RU" sz="2400" b="1" dirty="0" err="1">
                <a:solidFill>
                  <a:sysClr val="windowText" lastClr="000000"/>
                </a:solidFill>
              </a:rPr>
              <a:t>нетикет</a:t>
            </a:r>
            <a:r>
              <a:rPr lang="ru-RU" sz="2400" b="1" dirty="0">
                <a:solidFill>
                  <a:sysClr val="windowText" lastClr="000000"/>
                </a:solidFill>
              </a:rPr>
              <a:t>». Что оно обозначает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?</a:t>
            </a:r>
          </a:p>
          <a:p>
            <a:endParaRPr lang="ru-RU" sz="2400" b="1" dirty="0">
              <a:solidFill>
                <a:sysClr val="windowText" lastClr="000000"/>
              </a:solidFill>
            </a:endParaRPr>
          </a:p>
          <a:p>
            <a:r>
              <a:rPr lang="ru-RU" sz="2400" b="1" dirty="0">
                <a:solidFill>
                  <a:sysClr val="windowText" lastClr="000000"/>
                </a:solidFill>
              </a:rPr>
              <a:t>А правила 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этикета</a:t>
            </a:r>
          </a:p>
          <a:p>
            <a:endParaRPr lang="ru-RU" sz="2400" b="1" dirty="0">
              <a:solidFill>
                <a:sysClr val="windowText" lastClr="000000"/>
              </a:solidFill>
            </a:endParaRPr>
          </a:p>
          <a:p>
            <a:r>
              <a:rPr lang="ru-RU" sz="2400" b="1" dirty="0">
                <a:solidFill>
                  <a:sysClr val="windowText" lastClr="000000"/>
                </a:solidFill>
              </a:rPr>
              <a:t>Б правила работы на 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компьютере</a:t>
            </a:r>
          </a:p>
          <a:p>
            <a:endParaRPr lang="ru-RU" sz="2400" b="1" dirty="0">
              <a:solidFill>
                <a:sysClr val="windowText" lastClr="000000"/>
              </a:solidFill>
            </a:endParaRPr>
          </a:p>
          <a:p>
            <a:r>
              <a:rPr lang="ru-RU" sz="2400" b="1" dirty="0">
                <a:solidFill>
                  <a:sysClr val="windowText" lastClr="000000"/>
                </a:solidFill>
              </a:rPr>
              <a:t>В правила сетевого этикета</a:t>
            </a:r>
          </a:p>
          <a:p>
            <a:endParaRPr lang="ru-RU" sz="24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5-конечная звезда 12"/>
          <p:cNvSpPr/>
          <p:nvPr/>
        </p:nvSpPr>
        <p:spPr>
          <a:xfrm>
            <a:off x="1691680" y="3231967"/>
            <a:ext cx="569086" cy="529208"/>
          </a:xfrm>
          <a:prstGeom prst="star5">
            <a:avLst>
              <a:gd name="adj" fmla="val 16317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Пользователь\Desktop\лайк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889" b="99333" l="0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624" y="3951367"/>
            <a:ext cx="579078" cy="57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5-конечная звезда 25"/>
          <p:cNvSpPr/>
          <p:nvPr/>
        </p:nvSpPr>
        <p:spPr>
          <a:xfrm>
            <a:off x="1691680" y="3910427"/>
            <a:ext cx="569086" cy="529208"/>
          </a:xfrm>
          <a:prstGeom prst="star5">
            <a:avLst>
              <a:gd name="adj" fmla="val 16317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5-конечная звезда 26"/>
          <p:cNvSpPr/>
          <p:nvPr/>
        </p:nvSpPr>
        <p:spPr>
          <a:xfrm>
            <a:off x="1691680" y="2588083"/>
            <a:ext cx="569086" cy="529208"/>
          </a:xfrm>
          <a:prstGeom prst="star5">
            <a:avLst>
              <a:gd name="adj" fmla="val 16317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s://www.aftodioikisi.gr/wp-content/uploads/2017/10/dislike_aftodioikisi-1068x91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427" y="2668147"/>
            <a:ext cx="524246" cy="44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s://www.aftodioikisi.gr/wp-content/uploads/2017/10/dislike_aftodioikisi-1068x91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429000"/>
            <a:ext cx="524246" cy="44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87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38653" y="30151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2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63688" y="1186741"/>
            <a:ext cx="56886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Ситуация</a:t>
            </a:r>
            <a:r>
              <a:rPr lang="ru-RU" sz="2400" b="1" dirty="0">
                <a:solidFill>
                  <a:sysClr val="windowText" lastClr="000000"/>
                </a:solidFill>
              </a:rPr>
              <a:t>:</a:t>
            </a:r>
          </a:p>
          <a:p>
            <a:pPr algn="just"/>
            <a:r>
              <a:rPr lang="ru-RU" sz="2400" b="1" dirty="0">
                <a:solidFill>
                  <a:sysClr val="windowText" lastClr="000000"/>
                </a:solidFill>
              </a:rPr>
              <a:t>- Что-то пошло не так! Этот сайт, на который я забрел случайно, не выпускает меня!</a:t>
            </a:r>
          </a:p>
          <a:p>
            <a:pPr algn="just"/>
            <a:r>
              <a:rPr lang="ru-RU" sz="2400" b="1" dirty="0">
                <a:solidFill>
                  <a:sysClr val="windowText" lastClr="000000"/>
                </a:solidFill>
              </a:rPr>
              <a:t>Что же делать</a:t>
            </a:r>
            <a:r>
              <a:rPr lang="ru-RU" sz="2400" b="1" dirty="0" smtClean="0">
                <a:solidFill>
                  <a:sysClr val="windowText" lastClr="000000"/>
                </a:solidFill>
              </a:rPr>
              <a:t>?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Саглай\Desktop\9b3ef2402ead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57680" y="2480265"/>
            <a:ext cx="2078325" cy="1767111"/>
          </a:xfrm>
          <a:prstGeom prst="rect">
            <a:avLst/>
          </a:prstGeom>
          <a:noFill/>
        </p:spPr>
      </p:pic>
      <p:pic>
        <p:nvPicPr>
          <p:cNvPr id="24" name="Picture 2" descr="C:\Users\Саглай\Desktop\Новая папка\Minion-Amazed-icon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15816" y="3073896"/>
            <a:ext cx="1219200" cy="1219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1" y="5287466"/>
            <a:ext cx="5184576" cy="92333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Чтобы уйти с веб-сайта, нажмите сочетание клавиш </a:t>
            </a:r>
            <a:r>
              <a:rPr lang="ru-RU" b="1" dirty="0" err="1" smtClean="0"/>
              <a:t>control-alt-delete</a:t>
            </a:r>
            <a:r>
              <a:rPr lang="ru-RU" b="1" dirty="0" smtClean="0"/>
              <a:t> </a:t>
            </a:r>
            <a:r>
              <a:rPr lang="ru-RU" b="1" dirty="0"/>
              <a:t>или выключите монитор компьютера и сообщите об этом взрослым.</a:t>
            </a:r>
          </a:p>
        </p:txBody>
      </p:sp>
      <p:pic>
        <p:nvPicPr>
          <p:cNvPr id="5122" name="Picture 2" descr="https://www.greggpollack.com/wp-content/uploads/2016/09/alt-151434_1280-2-1024x277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077" y="4186123"/>
            <a:ext cx="3305877" cy="89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48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38653" y="30151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3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27682" y="1653956"/>
            <a:ext cx="5688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Для </a:t>
            </a:r>
            <a:r>
              <a:rPr lang="ru-RU" sz="2400" b="1" dirty="0">
                <a:solidFill>
                  <a:sysClr val="windowText" lastClr="000000"/>
                </a:solidFill>
              </a:rPr>
              <a:t>чего был изобретен первый компьютер?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1" y="5287466"/>
            <a:ext cx="5184576" cy="92333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Первый </a:t>
            </a:r>
            <a:r>
              <a:rPr lang="ru-RU" b="1" dirty="0"/>
              <a:t>компьютер был изобретен для вычислений, его так и называли электронно-вычислительная машина (ЭВМ).</a:t>
            </a:r>
          </a:p>
        </p:txBody>
      </p:sp>
      <p:pic>
        <p:nvPicPr>
          <p:cNvPr id="6146" name="Picture 2" descr="http://www.clipartbest.com/cliparts/Kcn/XRe/KcnXRe8Bi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58301"/>
            <a:ext cx="1343775" cy="134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.simpalsmedia.com/999.md/BoardImages/900x900/09e8ce6bb9b5b912b57416ab827ca293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994" y="2658301"/>
            <a:ext cx="1936307" cy="177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ages.myshared.ru/6/643803/slide_9.jpg"/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20" t="7059" b="63252"/>
          <a:stretch/>
        </p:blipFill>
        <p:spPr bwMode="auto">
          <a:xfrm>
            <a:off x="4405172" y="2254642"/>
            <a:ext cx="2685541" cy="190564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96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38653" y="30151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4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Ситуация</a:t>
            </a:r>
            <a:r>
              <a:rPr lang="ru-RU" sz="2400" b="1" dirty="0">
                <a:solidFill>
                  <a:sysClr val="windowText" lastClr="000000"/>
                </a:solidFill>
              </a:rPr>
              <a:t>:</a:t>
            </a:r>
          </a:p>
          <a:p>
            <a:pPr algn="just"/>
            <a:r>
              <a:rPr lang="ru-RU" sz="2400" b="1" dirty="0">
                <a:solidFill>
                  <a:sysClr val="windowText" lastClr="000000"/>
                </a:solidFill>
              </a:rPr>
              <a:t>- Ура! Я тысячный посетитель сайта! Я выиграл автомобиль! Давай вместе нажмем эту кнопку, и приз будет наш!</a:t>
            </a:r>
          </a:p>
          <a:p>
            <a:pPr algn="just"/>
            <a:r>
              <a:rPr lang="ru-RU" sz="2400" b="1" dirty="0">
                <a:solidFill>
                  <a:sysClr val="windowText" lastClr="000000"/>
                </a:solidFill>
              </a:rPr>
              <a:t>- Я бы этого делать не стал…</a:t>
            </a:r>
          </a:p>
          <a:p>
            <a:pPr algn="just"/>
            <a:r>
              <a:rPr lang="ru-RU" sz="2400" b="1" dirty="0">
                <a:solidFill>
                  <a:sysClr val="windowText" lastClr="000000"/>
                </a:solidFill>
              </a:rPr>
              <a:t>- Почему?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1" y="5220280"/>
            <a:ext cx="5184576" cy="1477328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 </a:t>
            </a:r>
            <a:r>
              <a:rPr lang="ru-RU" b="1" dirty="0"/>
              <a:t>верь мигающим картинкам, предлагающим бесплатные вещи и услуги. С их помощью пытаются «поймать на удочку» неопытных пользователей. Этот вид мошенничества так и называется «</a:t>
            </a:r>
            <a:r>
              <a:rPr lang="ru-RU" b="1" dirty="0" err="1"/>
              <a:t>фишинг</a:t>
            </a:r>
            <a:r>
              <a:rPr lang="ru-RU" b="1" dirty="0"/>
              <a:t>» («рыбалка» по-английски).</a:t>
            </a:r>
          </a:p>
        </p:txBody>
      </p:sp>
      <p:pic>
        <p:nvPicPr>
          <p:cNvPr id="19" name="Picture 4" descr="C:\Users\Саглай\Desktop\9b3ef2402ead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854202" y="3474252"/>
            <a:ext cx="1656185" cy="1408183"/>
          </a:xfrm>
          <a:prstGeom prst="rect">
            <a:avLst/>
          </a:prstGeom>
          <a:noFill/>
        </p:spPr>
      </p:pic>
      <p:pic>
        <p:nvPicPr>
          <p:cNvPr id="23" name="Picture 2" descr="C:\Users\Саглай\Desktop\Minion-Happy-icon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368342" y="3566704"/>
            <a:ext cx="1512168" cy="15121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34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1"/>
          <p:cNvSpPr txBox="1">
            <a:spLocks/>
          </p:cNvSpPr>
          <p:nvPr/>
        </p:nvSpPr>
        <p:spPr>
          <a:xfrm>
            <a:off x="739141" y="956350"/>
            <a:ext cx="7791115" cy="574125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3000">
                <a:schemeClr val="accent1">
                  <a:tint val="44500"/>
                  <a:satMod val="160000"/>
                </a:schemeClr>
              </a:gs>
              <a:gs pos="98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effectLst>
            <a:glow rad="838200">
              <a:schemeClr val="accent1">
                <a:satMod val="175000"/>
                <a:alpha val="65000"/>
              </a:schemeClr>
            </a:glo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938653" y="30151"/>
            <a:ext cx="1266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5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 шаг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5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118" y="14973"/>
            <a:ext cx="1043040" cy="1005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  <a14:foregroundMark x1="12971" y1="46759" x2="11925" y2="72222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21827" y="174921"/>
            <a:ext cx="993852" cy="8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Безопасный Интернет 2019\virusyi_751x33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6154" l="2663" r="96005">
                        <a14:foregroundMark x1="12650" y1="12722" x2="28762" y2="78698"/>
                        <a14:foregroundMark x1="21084" y1="80936" x2="43373" y2="52174"/>
                        <a14:foregroundMark x1="25452" y1="84281" x2="40512" y2="67224"/>
                        <a14:foregroundMark x1="21687" y1="88629" x2="27711" y2="92642"/>
                        <a14:foregroundMark x1="18072" y1="88963" x2="23946" y2="92642"/>
                        <a14:foregroundMark x1="55873" y1="49164" x2="62952" y2="74582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8093255" y="5919783"/>
            <a:ext cx="954268" cy="85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Безопасный Интернет 2019\kompyuternyj-virus-13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38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" y="5968355"/>
            <a:ext cx="756683" cy="72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cdn.pixabay.com/photo/2017/11/09/06/06/simple-2932492__34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59" y="928606"/>
            <a:ext cx="6120680" cy="57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0382" y="1288580"/>
            <a:ext cx="5688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ysClr val="windowText" lastClr="000000"/>
                </a:solidFill>
              </a:rPr>
              <a:t>Какой </a:t>
            </a:r>
            <a:r>
              <a:rPr lang="ru-RU" sz="2400" b="1" dirty="0">
                <a:solidFill>
                  <a:sysClr val="windowText" lastClr="000000"/>
                </a:solidFill>
              </a:rPr>
              <a:t>орган человека подвергается наибольшему напряжению и вреду при работе на компьютере? </a:t>
            </a:r>
          </a:p>
        </p:txBody>
      </p:sp>
      <p:pic>
        <p:nvPicPr>
          <p:cNvPr id="20" name="Picture 4" descr="F:\Безопасный Интернет 2019\ракета зеленая 2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backgroundMark x1="8840" y1="56111" x2="31492" y2="93889"/>
                        <a14:backgroundMark x1="64088" y1="2778" x2="99448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303" flipH="1">
            <a:off x="7985555" y="4647021"/>
            <a:ext cx="1058969" cy="105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Безопасный Интернет 2019\ракета красная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3915" flipH="1">
            <a:off x="7902966" y="1519345"/>
            <a:ext cx="1165796" cy="110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Безопасный Интернет 2019\ракета синяя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563" b="99375" l="0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10432" flipH="1">
            <a:off x="7927519" y="3009385"/>
            <a:ext cx="1175038" cy="11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2160" y="4293096"/>
            <a:ext cx="1191929" cy="58477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/>
          </a:p>
        </p:txBody>
      </p:sp>
      <p:pic>
        <p:nvPicPr>
          <p:cNvPr id="7170" name="Picture 2" descr="https://banner2.kisspng.com/20180306/ffq/kisspng-computer-child-cartoon-clip-art-playing-computer-5a9edce5038871.8606671515203606770145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23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2463978"/>
            <a:ext cx="1858675" cy="247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www.clipartbest.com/cliparts/Kcn/XRe/KcnXRe8Bi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58301"/>
            <a:ext cx="1343775" cy="134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clipartbest.com/cliparts/eTM/E9K/eTME9KAGc.gif"/>
          <p:cNvPicPr>
            <a:picLocks noChangeAspect="1" noChangeArrowheads="1" noCrop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2488909"/>
            <a:ext cx="2072107" cy="155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93896" y="3494838"/>
            <a:ext cx="1004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Глаза</a:t>
            </a:r>
          </a:p>
        </p:txBody>
      </p:sp>
    </p:spTree>
    <p:extLst>
      <p:ext uri="{BB962C8B-B14F-4D97-AF65-F5344CB8AC3E}">
        <p14:creationId xmlns:p14="http://schemas.microsoft.com/office/powerpoint/2010/main" val="293412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F46216B-77A9-411A-B9D3-5023FCB70208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</TotalTime>
  <Words>2065</Words>
  <Application>Microsoft Office PowerPoint</Application>
  <PresentationFormat>Экран (4:3)</PresentationFormat>
  <Paragraphs>325</Paragraphs>
  <Slides>34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Тема Office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Румянцева</dc:creator>
  <cp:lastModifiedBy>Пользователь</cp:lastModifiedBy>
  <cp:revision>567</cp:revision>
  <dcterms:created xsi:type="dcterms:W3CDTF">2019-01-15T07:12:04Z</dcterms:created>
  <dcterms:modified xsi:type="dcterms:W3CDTF">2019-01-19T10:49:05Z</dcterms:modified>
</cp:coreProperties>
</file>